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Neue Machina Ultra-Bold" charset="1" panose="00000900000000000000"/>
      <p:regular r:id="rId21"/>
    </p:embeddedFont>
    <p:embeddedFont>
      <p:font typeface="HK Grotesk" charset="1" panose="00000500000000000000"/>
      <p:regular r:id="rId22"/>
    </p:embeddedFont>
    <p:embeddedFont>
      <p:font typeface="Neue Machina" charset="1" panose="00000500000000000000"/>
      <p:regular r:id="rId23"/>
    </p:embeddedFont>
    <p:embeddedFont>
      <p:font typeface="Code Pro Bold" charset="1" panose="00000800000000000000"/>
      <p:regular r:id="rId24"/>
    </p:embeddedFont>
    <p:embeddedFont>
      <p:font typeface="Intro" charset="1" panose="02000000000000000000"/>
      <p:regular r:id="rId25"/>
    </p:embeddedFont>
    <p:embeddedFont>
      <p:font typeface="Inter Bold" charset="1" panose="020B0802030000000004"/>
      <p:regular r:id="rId26"/>
    </p:embeddedFont>
    <p:embeddedFont>
      <p:font typeface="Inter" charset="1" panose="020B0502030000000004"/>
      <p:regular r:id="rId27"/>
    </p:embeddedFont>
    <p:embeddedFont>
      <p:font typeface="Inter Medium" charset="1" panose="02000503000000020004"/>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svg>
</file>

<file path=ppt/media/image56.png>
</file>

<file path=ppt/media/image57.png>
</file>

<file path=ppt/media/image58.svg>
</file>

<file path=ppt/media/image59.png>
</file>

<file path=ppt/media/image6.jpeg>
</file>

<file path=ppt/media/image60.svg>
</file>

<file path=ppt/media/image61.jpeg>
</file>

<file path=ppt/media/image62.jpeg>
</file>

<file path=ppt/media/image63.png>
</file>

<file path=ppt/media/image64.sv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46.png" Type="http://schemas.openxmlformats.org/officeDocument/2006/relationships/image"/><Relationship Id="rId4" Target="../media/image47.svg" Type="http://schemas.openxmlformats.org/officeDocument/2006/relationships/image"/><Relationship Id="rId5" Target="../media/image53.png" Type="http://schemas.openxmlformats.org/officeDocument/2006/relationships/image"/><Relationship Id="rId6" Target="../media/image38.png" Type="http://schemas.openxmlformats.org/officeDocument/2006/relationships/image"/><Relationship Id="rId7" Target="../media/image39.svg" Type="http://schemas.openxmlformats.org/officeDocument/2006/relationships/image"/><Relationship Id="rId8" Target="../media/image54.png" Type="http://schemas.openxmlformats.org/officeDocument/2006/relationships/image"/><Relationship Id="rId9" Target="../media/image55.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56.png" Type="http://schemas.openxmlformats.org/officeDocument/2006/relationships/image"/><Relationship Id="rId4" Target="../media/image57.png" Type="http://schemas.openxmlformats.org/officeDocument/2006/relationships/image"/><Relationship Id="rId5" Target="../media/image58.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59.png" Type="http://schemas.openxmlformats.org/officeDocument/2006/relationships/image"/><Relationship Id="rId4" Target="../media/image60.svg" Type="http://schemas.openxmlformats.org/officeDocument/2006/relationships/image"/><Relationship Id="rId5" Target="../media/image61.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62.jpeg" Type="http://schemas.openxmlformats.org/officeDocument/2006/relationships/image"/><Relationship Id="rId4" Target="../media/image57.png" Type="http://schemas.openxmlformats.org/officeDocument/2006/relationships/image"/><Relationship Id="rId5" Target="../media/image58.svg" Type="http://schemas.openxmlformats.org/officeDocument/2006/relationships/image"/><Relationship Id="rId6" Target="../media/image63.png" Type="http://schemas.openxmlformats.org/officeDocument/2006/relationships/image"/><Relationship Id="rId7" Target="../media/image6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16.png" Type="http://schemas.openxmlformats.org/officeDocument/2006/relationships/image"/><Relationship Id="rId12" Target="../media/image17.svg" Type="http://schemas.openxmlformats.org/officeDocument/2006/relationships/image"/><Relationship Id="rId13" Target="../media/image18.png" Type="http://schemas.openxmlformats.org/officeDocument/2006/relationships/image"/><Relationship Id="rId14" Target="../media/image19.svg" Type="http://schemas.openxmlformats.org/officeDocument/2006/relationships/image"/><Relationship Id="rId15" Target="../media/image20.png" Type="http://schemas.openxmlformats.org/officeDocument/2006/relationships/image"/><Relationship Id="rId16" Target="../media/image21.svg" Type="http://schemas.openxmlformats.org/officeDocument/2006/relationships/image"/><Relationship Id="rId17" Target="../media/image22.png" Type="http://schemas.openxmlformats.org/officeDocument/2006/relationships/image"/><Relationship Id="rId18" Target="../media/image23.svg" Type="http://schemas.openxmlformats.org/officeDocument/2006/relationships/image"/><Relationship Id="rId2" Target="../media/image6.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 Id="rId9" Target="../media/image1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5.svg" Type="http://schemas.openxmlformats.org/officeDocument/2006/relationships/image"/><Relationship Id="rId11" Target="../media/image26.png" Type="http://schemas.openxmlformats.org/officeDocument/2006/relationships/image"/><Relationship Id="rId12" Target="../media/image27.svg" Type="http://schemas.openxmlformats.org/officeDocument/2006/relationships/image"/><Relationship Id="rId13" Target="../media/image28.png" Type="http://schemas.openxmlformats.org/officeDocument/2006/relationships/image"/><Relationship Id="rId14" Target="../media/image29.svg" Type="http://schemas.openxmlformats.org/officeDocument/2006/relationships/image"/><Relationship Id="rId15" Target="../media/image10.png" Type="http://schemas.openxmlformats.org/officeDocument/2006/relationships/image"/><Relationship Id="rId16" Target="../media/image11.svg" Type="http://schemas.openxmlformats.org/officeDocument/2006/relationships/image"/><Relationship Id="rId17" Target="../media/image30.png" Type="http://schemas.openxmlformats.org/officeDocument/2006/relationships/image"/><Relationship Id="rId18" Target="../media/image31.svg" Type="http://schemas.openxmlformats.org/officeDocument/2006/relationships/image"/><Relationship Id="rId2" Target="../media/image6.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8.png" Type="http://schemas.openxmlformats.org/officeDocument/2006/relationships/image"/><Relationship Id="rId6" Target="../media/image19.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2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9.svg" Type="http://schemas.openxmlformats.org/officeDocument/2006/relationships/image"/><Relationship Id="rId11" Target="../media/image12.png" Type="http://schemas.openxmlformats.org/officeDocument/2006/relationships/image"/><Relationship Id="rId12" Target="../media/image13.svg" Type="http://schemas.openxmlformats.org/officeDocument/2006/relationships/image"/><Relationship Id="rId13" Target="../media/image40.png" Type="http://schemas.openxmlformats.org/officeDocument/2006/relationships/image"/><Relationship Id="rId14" Target="../media/image41.svg" Type="http://schemas.openxmlformats.org/officeDocument/2006/relationships/image"/><Relationship Id="rId15" Target="../media/image42.png" Type="http://schemas.openxmlformats.org/officeDocument/2006/relationships/image"/><Relationship Id="rId16" Target="../media/image43.svg" Type="http://schemas.openxmlformats.org/officeDocument/2006/relationships/image"/><Relationship Id="rId17" Target="../media/image44.png" Type="http://schemas.openxmlformats.org/officeDocument/2006/relationships/image"/><Relationship Id="rId18" Target="../media/image45.svg" Type="http://schemas.openxmlformats.org/officeDocument/2006/relationships/image"/><Relationship Id="rId2" Target="../media/image6.jpeg" Type="http://schemas.openxmlformats.org/officeDocument/2006/relationships/image"/><Relationship Id="rId3" Target="../media/image32.png" Type="http://schemas.openxmlformats.org/officeDocument/2006/relationships/image"/><Relationship Id="rId4" Target="../media/image33.svg" Type="http://schemas.openxmlformats.org/officeDocument/2006/relationships/image"/><Relationship Id="rId5" Target="../media/image34.png" Type="http://schemas.openxmlformats.org/officeDocument/2006/relationships/image"/><Relationship Id="rId6" Target="../media/image35.svg" Type="http://schemas.openxmlformats.org/officeDocument/2006/relationships/image"/><Relationship Id="rId7" Target="../media/image36.png" Type="http://schemas.openxmlformats.org/officeDocument/2006/relationships/image"/><Relationship Id="rId8" Target="../media/image37.svg" Type="http://schemas.openxmlformats.org/officeDocument/2006/relationships/image"/><Relationship Id="rId9" Target="../media/image3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46.png" Type="http://schemas.openxmlformats.org/officeDocument/2006/relationships/image"/><Relationship Id="rId4" Target="../media/image47.svg" Type="http://schemas.openxmlformats.org/officeDocument/2006/relationships/image"/><Relationship Id="rId5" Target="../media/image48.png" Type="http://schemas.openxmlformats.org/officeDocument/2006/relationships/image"/><Relationship Id="rId6" Target="../media/image49.png" Type="http://schemas.openxmlformats.org/officeDocument/2006/relationships/image"/><Relationship Id="rId7" Target="../media/image50.png" Type="http://schemas.openxmlformats.org/officeDocument/2006/relationships/image"/><Relationship Id="rId8" Target="../media/image5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8.png" Type="http://schemas.openxmlformats.org/officeDocument/2006/relationships/image"/><Relationship Id="rId11" Target="../media/image29.svg" Type="http://schemas.openxmlformats.org/officeDocument/2006/relationships/image"/><Relationship Id="rId12" Target="../media/image10.png" Type="http://schemas.openxmlformats.org/officeDocument/2006/relationships/image"/><Relationship Id="rId13" Target="../media/image11.svg" Type="http://schemas.openxmlformats.org/officeDocument/2006/relationships/image"/><Relationship Id="rId2" Target="../media/image6.jpeg" Type="http://schemas.openxmlformats.org/officeDocument/2006/relationships/image"/><Relationship Id="rId3" Target="../media/image46.png" Type="http://schemas.openxmlformats.org/officeDocument/2006/relationships/image"/><Relationship Id="rId4" Target="../media/image47.svg" Type="http://schemas.openxmlformats.org/officeDocument/2006/relationships/image"/><Relationship Id="rId5" Target="../media/image52.png" Type="http://schemas.openxmlformats.org/officeDocument/2006/relationships/image"/><Relationship Id="rId6" Target="../media/image24.png" Type="http://schemas.openxmlformats.org/officeDocument/2006/relationships/image"/><Relationship Id="rId7" Target="../media/image25.svg" Type="http://schemas.openxmlformats.org/officeDocument/2006/relationships/image"/><Relationship Id="rId8" Target="../media/image26.png" Type="http://schemas.openxmlformats.org/officeDocument/2006/relationships/image"/><Relationship Id="rId9" Target="../media/image2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grpSp>
        <p:nvGrpSpPr>
          <p:cNvPr name="Group 3" id="3"/>
          <p:cNvGrpSpPr/>
          <p:nvPr/>
        </p:nvGrpSpPr>
        <p:grpSpPr>
          <a:xfrm rot="0">
            <a:off x="0" y="8858156"/>
            <a:ext cx="18288000" cy="1428844"/>
            <a:chOff x="0" y="0"/>
            <a:chExt cx="4816593" cy="376321"/>
          </a:xfrm>
        </p:grpSpPr>
        <p:sp>
          <p:nvSpPr>
            <p:cNvPr name="Freeform 4" id="4"/>
            <p:cNvSpPr/>
            <p:nvPr/>
          </p:nvSpPr>
          <p:spPr>
            <a:xfrm flipH="false" flipV="false" rot="0">
              <a:off x="0" y="0"/>
              <a:ext cx="4816592" cy="376321"/>
            </a:xfrm>
            <a:custGeom>
              <a:avLst/>
              <a:gdLst/>
              <a:ahLst/>
              <a:cxnLst/>
              <a:rect r="r" b="b" t="t" l="l"/>
              <a:pathLst>
                <a:path h="376321" w="4816592">
                  <a:moveTo>
                    <a:pt x="0" y="0"/>
                  </a:moveTo>
                  <a:lnTo>
                    <a:pt x="4816592" y="0"/>
                  </a:lnTo>
                  <a:lnTo>
                    <a:pt x="4816592" y="376321"/>
                  </a:lnTo>
                  <a:lnTo>
                    <a:pt x="0" y="376321"/>
                  </a:lnTo>
                  <a:close/>
                </a:path>
              </a:pathLst>
            </a:custGeom>
            <a:solidFill>
              <a:srgbClr val="FFFFFF"/>
            </a:solidFill>
          </p:spPr>
        </p:sp>
        <p:sp>
          <p:nvSpPr>
            <p:cNvPr name="TextBox 5" id="5"/>
            <p:cNvSpPr txBox="true"/>
            <p:nvPr/>
          </p:nvSpPr>
          <p:spPr>
            <a:xfrm>
              <a:off x="0" y="0"/>
              <a:ext cx="4816593" cy="376321"/>
            </a:xfrm>
            <a:prstGeom prst="rect">
              <a:avLst/>
            </a:prstGeom>
          </p:spPr>
          <p:txBody>
            <a:bodyPr anchor="ctr" rtlCol="false" tIns="50800" lIns="50800" bIns="50800" rIns="50800"/>
            <a:lstStyle/>
            <a:p>
              <a:pPr algn="ctr">
                <a:lnSpc>
                  <a:spcPts val="2879"/>
                </a:lnSpc>
              </a:pPr>
            </a:p>
          </p:txBody>
        </p:sp>
      </p:grpSp>
      <p:sp>
        <p:nvSpPr>
          <p:cNvPr name="Freeform 6" id="6"/>
          <p:cNvSpPr/>
          <p:nvPr/>
        </p:nvSpPr>
        <p:spPr>
          <a:xfrm flipH="false" flipV="false" rot="0">
            <a:off x="1891595" y="3500438"/>
            <a:ext cx="3286125" cy="3286125"/>
          </a:xfrm>
          <a:custGeom>
            <a:avLst/>
            <a:gdLst/>
            <a:ahLst/>
            <a:cxnLst/>
            <a:rect r="r" b="b" t="t" l="l"/>
            <a:pathLst>
              <a:path h="3286125" w="3286125">
                <a:moveTo>
                  <a:pt x="0" y="0"/>
                </a:moveTo>
                <a:lnTo>
                  <a:pt x="3286125" y="0"/>
                </a:lnTo>
                <a:lnTo>
                  <a:pt x="3286125" y="3286124"/>
                </a:lnTo>
                <a:lnTo>
                  <a:pt x="0" y="32861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028700" y="1028700"/>
            <a:ext cx="471301" cy="471301"/>
          </a:xfrm>
          <a:custGeom>
            <a:avLst/>
            <a:gdLst/>
            <a:ahLst/>
            <a:cxnLst/>
            <a:rect r="r" b="b" t="t" l="l"/>
            <a:pathLst>
              <a:path h="471301" w="471301">
                <a:moveTo>
                  <a:pt x="0" y="0"/>
                </a:moveTo>
                <a:lnTo>
                  <a:pt x="471301" y="0"/>
                </a:lnTo>
                <a:lnTo>
                  <a:pt x="471301" y="471301"/>
                </a:lnTo>
                <a:lnTo>
                  <a:pt x="0" y="47130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6177498" y="3833813"/>
            <a:ext cx="11421868" cy="2609850"/>
          </a:xfrm>
          <a:prstGeom prst="rect">
            <a:avLst/>
          </a:prstGeom>
        </p:spPr>
        <p:txBody>
          <a:bodyPr anchor="t" rtlCol="false" tIns="0" lIns="0" bIns="0" rIns="0">
            <a:spAutoFit/>
          </a:bodyPr>
          <a:lstStyle/>
          <a:p>
            <a:pPr algn="l">
              <a:lnSpc>
                <a:spcPts val="6840"/>
              </a:lnSpc>
            </a:pPr>
            <a:r>
              <a:rPr lang="en-US" sz="5700" b="true">
                <a:solidFill>
                  <a:srgbClr val="FFFFFF"/>
                </a:solidFill>
                <a:latin typeface="Neue Machina Ultra-Bold"/>
                <a:ea typeface="Neue Machina Ultra-Bold"/>
                <a:cs typeface="Neue Machina Ultra-Bold"/>
                <a:sym typeface="Neue Machina Ultra-Bold"/>
              </a:rPr>
              <a:t>Analyse des Performances Olympiques en Natation (1912-2020)</a:t>
            </a:r>
          </a:p>
        </p:txBody>
      </p:sp>
      <p:sp>
        <p:nvSpPr>
          <p:cNvPr name="TextBox 9" id="9"/>
          <p:cNvSpPr txBox="true"/>
          <p:nvPr/>
        </p:nvSpPr>
        <p:spPr>
          <a:xfrm rot="0">
            <a:off x="14815240" y="1104443"/>
            <a:ext cx="2444060" cy="323850"/>
          </a:xfrm>
          <a:prstGeom prst="rect">
            <a:avLst/>
          </a:prstGeom>
        </p:spPr>
        <p:txBody>
          <a:bodyPr anchor="t" rtlCol="false" tIns="0" lIns="0" bIns="0" rIns="0">
            <a:spAutoFit/>
          </a:bodyPr>
          <a:lstStyle/>
          <a:p>
            <a:pPr algn="r">
              <a:lnSpc>
                <a:spcPts val="2520"/>
              </a:lnSpc>
            </a:pPr>
            <a:r>
              <a:rPr lang="en-US" sz="2100">
                <a:solidFill>
                  <a:srgbClr val="FFFFFF"/>
                </a:solidFill>
                <a:latin typeface="HK Grotesk"/>
                <a:ea typeface="HK Grotesk"/>
                <a:cs typeface="HK Grotesk"/>
                <a:sym typeface="HK Grotesk"/>
              </a:rPr>
              <a:t>Data Analysis</a:t>
            </a:r>
          </a:p>
        </p:txBody>
      </p:sp>
      <p:sp>
        <p:nvSpPr>
          <p:cNvPr name="TextBox 10" id="10"/>
          <p:cNvSpPr txBox="true"/>
          <p:nvPr/>
        </p:nvSpPr>
        <p:spPr>
          <a:xfrm rot="0">
            <a:off x="4235112" y="9405946"/>
            <a:ext cx="9817776" cy="323850"/>
          </a:xfrm>
          <a:prstGeom prst="rect">
            <a:avLst/>
          </a:prstGeom>
        </p:spPr>
        <p:txBody>
          <a:bodyPr anchor="t" rtlCol="false" tIns="0" lIns="0" bIns="0" rIns="0">
            <a:spAutoFit/>
          </a:bodyPr>
          <a:lstStyle/>
          <a:p>
            <a:pPr algn="ctr">
              <a:lnSpc>
                <a:spcPts val="2520"/>
              </a:lnSpc>
            </a:pPr>
            <a:r>
              <a:rPr lang="en-US" sz="2100">
                <a:solidFill>
                  <a:srgbClr val="000000"/>
                </a:solidFill>
                <a:latin typeface="HK Grotesk"/>
                <a:ea typeface="HK Grotesk"/>
                <a:cs typeface="HK Grotesk"/>
                <a:sym typeface="HK Grotesk"/>
              </a:rPr>
              <a:t>Par le groupe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grpSp>
        <p:nvGrpSpPr>
          <p:cNvPr name="Group 3" id="3"/>
          <p:cNvGrpSpPr/>
          <p:nvPr/>
        </p:nvGrpSpPr>
        <p:grpSpPr>
          <a:xfrm rot="0">
            <a:off x="758818" y="3724808"/>
            <a:ext cx="16770363" cy="2837383"/>
            <a:chOff x="0" y="0"/>
            <a:chExt cx="22360484" cy="3783178"/>
          </a:xfrm>
        </p:grpSpPr>
        <p:sp>
          <p:nvSpPr>
            <p:cNvPr name="Freeform 4" id="4"/>
            <p:cNvSpPr/>
            <p:nvPr/>
          </p:nvSpPr>
          <p:spPr>
            <a:xfrm flipH="false" flipV="false" rot="0">
              <a:off x="0" y="0"/>
              <a:ext cx="22360485" cy="3783178"/>
            </a:xfrm>
            <a:custGeom>
              <a:avLst/>
              <a:gdLst/>
              <a:ahLst/>
              <a:cxnLst/>
              <a:rect r="r" b="b" t="t" l="l"/>
              <a:pathLst>
                <a:path h="3783178" w="22360485">
                  <a:moveTo>
                    <a:pt x="0" y="0"/>
                  </a:moveTo>
                  <a:lnTo>
                    <a:pt x="22360485" y="0"/>
                  </a:lnTo>
                  <a:lnTo>
                    <a:pt x="22360485" y="3783178"/>
                  </a:lnTo>
                  <a:lnTo>
                    <a:pt x="0" y="3783178"/>
                  </a:lnTo>
                  <a:close/>
                </a:path>
              </a:pathLst>
            </a:custGeom>
            <a:solidFill>
              <a:srgbClr val="000000">
                <a:alpha val="0"/>
              </a:srgbClr>
            </a:solidFill>
          </p:spPr>
        </p:sp>
        <p:sp>
          <p:nvSpPr>
            <p:cNvPr name="TextBox 5" id="5"/>
            <p:cNvSpPr txBox="true"/>
            <p:nvPr/>
          </p:nvSpPr>
          <p:spPr>
            <a:xfrm>
              <a:off x="0" y="-161925"/>
              <a:ext cx="22360484" cy="3945103"/>
            </a:xfrm>
            <a:prstGeom prst="rect">
              <a:avLst/>
            </a:prstGeom>
          </p:spPr>
          <p:txBody>
            <a:bodyPr anchor="t" rtlCol="false" tIns="0" lIns="0" bIns="0" rIns="0"/>
            <a:lstStyle/>
            <a:p>
              <a:pPr algn="ctr">
                <a:lnSpc>
                  <a:spcPts val="11199"/>
                </a:lnSpc>
              </a:pPr>
              <a:r>
                <a:rPr lang="en-US" sz="7998">
                  <a:solidFill>
                    <a:srgbClr val="FFFFFF"/>
                  </a:solidFill>
                  <a:latin typeface="Intro"/>
                  <a:ea typeface="Intro"/>
                  <a:cs typeface="Intro"/>
                  <a:sym typeface="Intro"/>
                </a:rPr>
                <a:t>Analyse des Performances des Nageurs</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2371557" y="5625309"/>
            <a:ext cx="13544886" cy="3262281"/>
          </a:xfrm>
          <a:custGeom>
            <a:avLst/>
            <a:gdLst/>
            <a:ahLst/>
            <a:cxnLst/>
            <a:rect r="r" b="b" t="t" l="l"/>
            <a:pathLst>
              <a:path h="3262281" w="13544886">
                <a:moveTo>
                  <a:pt x="0" y="0"/>
                </a:moveTo>
                <a:lnTo>
                  <a:pt x="13544886" y="0"/>
                </a:lnTo>
                <a:lnTo>
                  <a:pt x="13544886" y="3262281"/>
                </a:lnTo>
                <a:lnTo>
                  <a:pt x="0" y="3262281"/>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228524" r="0" b="0"/>
            </a:stretch>
          </a:blipFill>
          <a:ln cap="sq">
            <a:noFill/>
            <a:prstDash val="solid"/>
            <a:miter/>
          </a:ln>
        </p:spPr>
      </p:sp>
      <p:grpSp>
        <p:nvGrpSpPr>
          <p:cNvPr name="Group 4" id="4"/>
          <p:cNvGrpSpPr/>
          <p:nvPr/>
        </p:nvGrpSpPr>
        <p:grpSpPr>
          <a:xfrm rot="0">
            <a:off x="2375753" y="503747"/>
            <a:ext cx="13540690" cy="6490077"/>
            <a:chOff x="0" y="0"/>
            <a:chExt cx="2102267" cy="1007620"/>
          </a:xfrm>
        </p:grpSpPr>
        <p:sp>
          <p:nvSpPr>
            <p:cNvPr name="Freeform 5" id="5"/>
            <p:cNvSpPr/>
            <p:nvPr/>
          </p:nvSpPr>
          <p:spPr>
            <a:xfrm flipH="false" flipV="false" rot="0">
              <a:off x="0" y="0"/>
              <a:ext cx="2102267" cy="1007620"/>
            </a:xfrm>
            <a:custGeom>
              <a:avLst/>
              <a:gdLst/>
              <a:ahLst/>
              <a:cxnLst/>
              <a:rect r="r" b="b" t="t" l="l"/>
              <a:pathLst>
                <a:path h="1007620" w="2102267">
                  <a:moveTo>
                    <a:pt x="11435" y="0"/>
                  </a:moveTo>
                  <a:lnTo>
                    <a:pt x="2090832" y="0"/>
                  </a:lnTo>
                  <a:cubicBezTo>
                    <a:pt x="2093865" y="0"/>
                    <a:pt x="2096773" y="1205"/>
                    <a:pt x="2098918" y="3349"/>
                  </a:cubicBezTo>
                  <a:cubicBezTo>
                    <a:pt x="2101062" y="5494"/>
                    <a:pt x="2102267" y="8402"/>
                    <a:pt x="2102267" y="11435"/>
                  </a:cubicBezTo>
                  <a:lnTo>
                    <a:pt x="2102267" y="996185"/>
                  </a:lnTo>
                  <a:cubicBezTo>
                    <a:pt x="2102267" y="999218"/>
                    <a:pt x="2101062" y="1002127"/>
                    <a:pt x="2098918" y="1004271"/>
                  </a:cubicBezTo>
                  <a:cubicBezTo>
                    <a:pt x="2096773" y="1006416"/>
                    <a:pt x="2093865" y="1007620"/>
                    <a:pt x="2090832" y="1007620"/>
                  </a:cubicBezTo>
                  <a:lnTo>
                    <a:pt x="11435" y="1007620"/>
                  </a:lnTo>
                  <a:cubicBezTo>
                    <a:pt x="8402" y="1007620"/>
                    <a:pt x="5494" y="1006416"/>
                    <a:pt x="3349" y="1004271"/>
                  </a:cubicBezTo>
                  <a:cubicBezTo>
                    <a:pt x="1205" y="1002127"/>
                    <a:pt x="0" y="999218"/>
                    <a:pt x="0" y="996185"/>
                  </a:cubicBezTo>
                  <a:lnTo>
                    <a:pt x="0" y="11435"/>
                  </a:lnTo>
                  <a:cubicBezTo>
                    <a:pt x="0" y="8402"/>
                    <a:pt x="1205" y="5494"/>
                    <a:pt x="3349" y="3349"/>
                  </a:cubicBezTo>
                  <a:cubicBezTo>
                    <a:pt x="5494" y="1205"/>
                    <a:pt x="8402" y="0"/>
                    <a:pt x="11435" y="0"/>
                  </a:cubicBezTo>
                  <a:close/>
                </a:path>
              </a:pathLst>
            </a:custGeom>
            <a:solidFill>
              <a:srgbClr val="BFDBFF"/>
            </a:solidFill>
            <a:ln cap="sq">
              <a:noFill/>
              <a:prstDash val="solid"/>
              <a:miter/>
            </a:ln>
          </p:spPr>
        </p:sp>
        <p:sp>
          <p:nvSpPr>
            <p:cNvPr name="TextBox 6" id="6"/>
            <p:cNvSpPr txBox="true"/>
            <p:nvPr/>
          </p:nvSpPr>
          <p:spPr>
            <a:xfrm>
              <a:off x="0" y="-38100"/>
              <a:ext cx="2102267" cy="1045720"/>
            </a:xfrm>
            <a:prstGeom prst="rect">
              <a:avLst/>
            </a:prstGeom>
          </p:spPr>
          <p:txBody>
            <a:bodyPr anchor="ctr" rtlCol="false" tIns="50800" lIns="50800" bIns="50800" rIns="50800"/>
            <a:lstStyle/>
            <a:p>
              <a:pPr algn="ctr">
                <a:lnSpc>
                  <a:spcPts val="2659"/>
                </a:lnSpc>
              </a:pPr>
            </a:p>
          </p:txBody>
        </p:sp>
      </p:grpSp>
      <p:pic>
        <p:nvPicPr>
          <p:cNvPr name="Picture 7" id="7"/>
          <p:cNvPicPr>
            <a:picLocks noChangeAspect="true"/>
          </p:cNvPicPr>
          <p:nvPr/>
        </p:nvPicPr>
        <p:blipFill>
          <a:blip r:embed="rId5"/>
          <a:stretch>
            <a:fillRect/>
          </a:stretch>
        </p:blipFill>
        <p:spPr>
          <a:xfrm rot="0">
            <a:off x="2142185" y="792399"/>
            <a:ext cx="14122216" cy="6887486"/>
          </a:xfrm>
          <a:prstGeom prst="rect">
            <a:avLst/>
          </a:prstGeom>
        </p:spPr>
      </p:pic>
      <p:sp>
        <p:nvSpPr>
          <p:cNvPr name="TextBox 8" id="8"/>
          <p:cNvSpPr txBox="true"/>
          <p:nvPr/>
        </p:nvSpPr>
        <p:spPr>
          <a:xfrm rot="0">
            <a:off x="3299846" y="1190875"/>
            <a:ext cx="8931173" cy="415925"/>
          </a:xfrm>
          <a:prstGeom prst="rect">
            <a:avLst/>
          </a:prstGeom>
        </p:spPr>
        <p:txBody>
          <a:bodyPr anchor="t" rtlCol="false" tIns="0" lIns="0" bIns="0" rIns="0">
            <a:spAutoFit/>
          </a:bodyPr>
          <a:lstStyle/>
          <a:p>
            <a:pPr algn="l">
              <a:lnSpc>
                <a:spcPts val="3293"/>
              </a:lnSpc>
            </a:pPr>
            <a:r>
              <a:rPr lang="en-US" sz="2744" b="true">
                <a:solidFill>
                  <a:srgbClr val="0048A8"/>
                </a:solidFill>
                <a:latin typeface="Code Pro Bold"/>
                <a:ea typeface="Code Pro Bold"/>
                <a:cs typeface="Code Pro Bold"/>
                <a:sym typeface="Code Pro Bold"/>
              </a:rPr>
              <a:t>Top 6 des nageurs les plus médaillés en natation</a:t>
            </a:r>
          </a:p>
        </p:txBody>
      </p:sp>
      <p:sp>
        <p:nvSpPr>
          <p:cNvPr name="TextBox 9" id="9"/>
          <p:cNvSpPr txBox="true"/>
          <p:nvPr/>
        </p:nvSpPr>
        <p:spPr>
          <a:xfrm rot="0">
            <a:off x="1186659" y="7424095"/>
            <a:ext cx="15918880" cy="2121535"/>
          </a:xfrm>
          <a:prstGeom prst="rect">
            <a:avLst/>
          </a:prstGeom>
        </p:spPr>
        <p:txBody>
          <a:bodyPr anchor="t" rtlCol="false" tIns="0" lIns="0" bIns="0" rIns="0">
            <a:spAutoFit/>
          </a:bodyPr>
          <a:lstStyle/>
          <a:p>
            <a:pPr algn="ctr">
              <a:lnSpc>
                <a:spcPts val="3410"/>
              </a:lnSpc>
            </a:pPr>
            <a:r>
              <a:rPr lang="en-US" sz="2200">
                <a:solidFill>
                  <a:srgbClr val="0F0F2E"/>
                </a:solidFill>
                <a:latin typeface="Neue Machina"/>
                <a:ea typeface="Neue Machina"/>
                <a:cs typeface="Neue Machina"/>
                <a:sym typeface="Neue Machina"/>
              </a:rPr>
              <a:t>Ce graphique présente les 06 nageurs les plus médaillés en natation de 1912 à 2020, mettant en avant leurs performances exceptionnelles à travers les médailles d'or, d'argent et de bronze. Michael Phelps se distingue particulièrement avec un nombre impressionnant de médailles, suivi par d'autres grands noms comme Ryan Lochte et Katie Ledecky. Ces athlètes illustrent l'excellence et la persévérance dans le sport de haut niveau, tout en reflétant l'évolution et la compétitivité croissante de la natation internationale au fil des décennies.</a:t>
            </a:r>
          </a:p>
        </p:txBody>
      </p:sp>
      <p:sp>
        <p:nvSpPr>
          <p:cNvPr name="Freeform 10" id="10"/>
          <p:cNvSpPr/>
          <p:nvPr/>
        </p:nvSpPr>
        <p:spPr>
          <a:xfrm flipH="false" flipV="false" rot="0">
            <a:off x="15144258" y="697115"/>
            <a:ext cx="1544370" cy="1403446"/>
          </a:xfrm>
          <a:custGeom>
            <a:avLst/>
            <a:gdLst/>
            <a:ahLst/>
            <a:cxnLst/>
            <a:rect r="r" b="b" t="t" l="l"/>
            <a:pathLst>
              <a:path h="1403446" w="1544370">
                <a:moveTo>
                  <a:pt x="0" y="0"/>
                </a:moveTo>
                <a:lnTo>
                  <a:pt x="1544370" y="0"/>
                </a:lnTo>
                <a:lnTo>
                  <a:pt x="1544370" y="1403446"/>
                </a:lnTo>
                <a:lnTo>
                  <a:pt x="0" y="140344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0">
            <a:off x="1818624" y="6503033"/>
            <a:ext cx="1114260" cy="997262"/>
          </a:xfrm>
          <a:custGeom>
            <a:avLst/>
            <a:gdLst/>
            <a:ahLst/>
            <a:cxnLst/>
            <a:rect r="r" b="b" t="t" l="l"/>
            <a:pathLst>
              <a:path h="997262" w="1114260">
                <a:moveTo>
                  <a:pt x="0" y="0"/>
                </a:moveTo>
                <a:lnTo>
                  <a:pt x="1114259" y="0"/>
                </a:lnTo>
                <a:lnTo>
                  <a:pt x="1114259" y="997262"/>
                </a:lnTo>
                <a:lnTo>
                  <a:pt x="0" y="99726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19889" y="1721221"/>
            <a:ext cx="8838407" cy="6844558"/>
          </a:xfrm>
          <a:custGeom>
            <a:avLst/>
            <a:gdLst/>
            <a:ahLst/>
            <a:cxnLst/>
            <a:rect r="r" b="b" t="t" l="l"/>
            <a:pathLst>
              <a:path h="6844558" w="8838407">
                <a:moveTo>
                  <a:pt x="0" y="0"/>
                </a:moveTo>
                <a:lnTo>
                  <a:pt x="8838407" y="0"/>
                </a:lnTo>
                <a:lnTo>
                  <a:pt x="8838407" y="6844558"/>
                </a:lnTo>
                <a:lnTo>
                  <a:pt x="0" y="6844558"/>
                </a:lnTo>
                <a:lnTo>
                  <a:pt x="0" y="0"/>
                </a:lnTo>
                <a:close/>
              </a:path>
            </a:pathLst>
          </a:custGeom>
          <a:blipFill>
            <a:blip r:embed="rId3"/>
            <a:stretch>
              <a:fillRect l="0" t="0" r="0" b="0"/>
            </a:stretch>
          </a:blipFill>
        </p:spPr>
      </p:sp>
      <p:grpSp>
        <p:nvGrpSpPr>
          <p:cNvPr name="Group 4" id="4"/>
          <p:cNvGrpSpPr/>
          <p:nvPr/>
        </p:nvGrpSpPr>
        <p:grpSpPr>
          <a:xfrm rot="0">
            <a:off x="-497818" y="9806656"/>
            <a:ext cx="18785818" cy="3086100"/>
            <a:chOff x="0" y="0"/>
            <a:chExt cx="4947705" cy="812800"/>
          </a:xfrm>
        </p:grpSpPr>
        <p:sp>
          <p:nvSpPr>
            <p:cNvPr name="Freeform 5" id="5"/>
            <p:cNvSpPr/>
            <p:nvPr/>
          </p:nvSpPr>
          <p:spPr>
            <a:xfrm flipH="false" flipV="false" rot="0">
              <a:off x="0" y="0"/>
              <a:ext cx="4947705" cy="812800"/>
            </a:xfrm>
            <a:custGeom>
              <a:avLst/>
              <a:gdLst/>
              <a:ahLst/>
              <a:cxnLst/>
              <a:rect r="r" b="b" t="t" l="l"/>
              <a:pathLst>
                <a:path h="812800" w="4947705">
                  <a:moveTo>
                    <a:pt x="0" y="0"/>
                  </a:moveTo>
                  <a:lnTo>
                    <a:pt x="4947705" y="0"/>
                  </a:lnTo>
                  <a:lnTo>
                    <a:pt x="4947705" y="812800"/>
                  </a:lnTo>
                  <a:lnTo>
                    <a:pt x="0" y="812800"/>
                  </a:lnTo>
                  <a:close/>
                </a:path>
              </a:pathLst>
            </a:custGeom>
            <a:solidFill>
              <a:srgbClr val="0048A8"/>
            </a:solidFill>
          </p:spPr>
        </p:sp>
        <p:sp>
          <p:nvSpPr>
            <p:cNvPr name="TextBox 6" id="6"/>
            <p:cNvSpPr txBox="true"/>
            <p:nvPr/>
          </p:nvSpPr>
          <p:spPr>
            <a:xfrm>
              <a:off x="0" y="-38100"/>
              <a:ext cx="4947705" cy="85090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416946" y="-2811498"/>
            <a:ext cx="4891293" cy="4114800"/>
          </a:xfrm>
          <a:custGeom>
            <a:avLst/>
            <a:gdLst/>
            <a:ahLst/>
            <a:cxnLst/>
            <a:rect r="r" b="b" t="t" l="l"/>
            <a:pathLst>
              <a:path h="4114800" w="4891293">
                <a:moveTo>
                  <a:pt x="0" y="0"/>
                </a:moveTo>
                <a:lnTo>
                  <a:pt x="4891292" y="0"/>
                </a:lnTo>
                <a:lnTo>
                  <a:pt x="4891292"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9626701" y="2231320"/>
            <a:ext cx="6824468" cy="723900"/>
          </a:xfrm>
          <a:prstGeom prst="rect">
            <a:avLst/>
          </a:prstGeom>
        </p:spPr>
        <p:txBody>
          <a:bodyPr anchor="t" rtlCol="false" tIns="0" lIns="0" bIns="0" rIns="0">
            <a:spAutoFit/>
          </a:bodyPr>
          <a:lstStyle/>
          <a:p>
            <a:pPr algn="l">
              <a:lnSpc>
                <a:spcPts val="5759"/>
              </a:lnSpc>
            </a:pPr>
            <a:r>
              <a:rPr lang="en-US" sz="4800" b="true">
                <a:solidFill>
                  <a:srgbClr val="0048A8"/>
                </a:solidFill>
                <a:latin typeface="Code Pro Bold"/>
                <a:ea typeface="Code Pro Bold"/>
                <a:cs typeface="Code Pro Bold"/>
                <a:sym typeface="Code Pro Bold"/>
              </a:rPr>
              <a:t>Analyse et Conclusion</a:t>
            </a:r>
          </a:p>
        </p:txBody>
      </p:sp>
      <p:sp>
        <p:nvSpPr>
          <p:cNvPr name="TextBox 9" id="9"/>
          <p:cNvSpPr txBox="true"/>
          <p:nvPr/>
        </p:nvSpPr>
        <p:spPr>
          <a:xfrm rot="0">
            <a:off x="9626701" y="3143355"/>
            <a:ext cx="8241410" cy="4683125"/>
          </a:xfrm>
          <a:prstGeom prst="rect">
            <a:avLst/>
          </a:prstGeom>
        </p:spPr>
        <p:txBody>
          <a:bodyPr anchor="t" rtlCol="false" tIns="0" lIns="0" bIns="0" rIns="0">
            <a:spAutoFit/>
          </a:bodyPr>
          <a:lstStyle/>
          <a:p>
            <a:pPr algn="l">
              <a:lnSpc>
                <a:spcPts val="3100"/>
              </a:lnSpc>
            </a:pPr>
            <a:r>
              <a:rPr lang="en-US" sz="2000">
                <a:solidFill>
                  <a:srgbClr val="0F0F2E"/>
                </a:solidFill>
                <a:latin typeface="Neue Machina"/>
                <a:ea typeface="Neue Machina"/>
                <a:cs typeface="Neue Machina"/>
                <a:sym typeface="Neue Machina"/>
              </a:rPr>
              <a:t>Ce tableau est une heatmap illustrant la répartition des meilleurs nageurs par pays en fonction du nombre total de médailles remportées. Chaque ligne représente un athlète d'élite, tandis que chaque colonne (hors "Athlete" et "Total") correspond à un pays, avec des cellules colorées indiquant le nombre de médailles gagnées pour ce pays. Les nuances de couleur permettent de visualiser rapidement les pays les plus dominants, notamment les États-Unis (USA) avec un total de 67 médailles, suivis des Pays-Bas (NED) et de l'Allemagne (GER). Des nageurs légendaires comme Michael Phelps, Mark Spitz ou Kirsty Coventry sont mis en avant, soulignant l’hégémonie de certaines nations dans la natation olympique.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3608810" y="-253157"/>
            <a:ext cx="4679190" cy="10540157"/>
          </a:xfrm>
          <a:custGeom>
            <a:avLst/>
            <a:gdLst/>
            <a:ahLst/>
            <a:cxnLst/>
            <a:rect r="r" b="b" t="t" l="l"/>
            <a:pathLst>
              <a:path h="10540157" w="4679190">
                <a:moveTo>
                  <a:pt x="0" y="0"/>
                </a:moveTo>
                <a:lnTo>
                  <a:pt x="4679190" y="0"/>
                </a:lnTo>
                <a:lnTo>
                  <a:pt x="4679190" y="10540157"/>
                </a:lnTo>
                <a:lnTo>
                  <a:pt x="0" y="1054015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085800" y="1028700"/>
            <a:ext cx="5486400" cy="8229600"/>
            <a:chOff x="0" y="0"/>
            <a:chExt cx="7315200" cy="10972800"/>
          </a:xfrm>
        </p:grpSpPr>
        <p:sp>
          <p:nvSpPr>
            <p:cNvPr name="Freeform 5" id="5"/>
            <p:cNvSpPr/>
            <p:nvPr/>
          </p:nvSpPr>
          <p:spPr>
            <a:xfrm flipH="false" flipV="false" rot="0">
              <a:off x="0" y="0"/>
              <a:ext cx="7315200" cy="10972800"/>
            </a:xfrm>
            <a:custGeom>
              <a:avLst/>
              <a:gdLst/>
              <a:ahLst/>
              <a:cxnLst/>
              <a:rect r="r" b="b" t="t" l="l"/>
              <a:pathLst>
                <a:path h="10972800" w="7315200">
                  <a:moveTo>
                    <a:pt x="0" y="0"/>
                  </a:moveTo>
                  <a:lnTo>
                    <a:pt x="7315200" y="0"/>
                  </a:lnTo>
                  <a:lnTo>
                    <a:pt x="7315200" y="10972800"/>
                  </a:lnTo>
                  <a:lnTo>
                    <a:pt x="0" y="10972800"/>
                  </a:lnTo>
                  <a:lnTo>
                    <a:pt x="0" y="0"/>
                  </a:lnTo>
                  <a:close/>
                </a:path>
              </a:pathLst>
            </a:custGeom>
            <a:blipFill>
              <a:blip r:embed="rId5"/>
              <a:stretch>
                <a:fillRect l="-25000" t="0" r="-25000" b="0"/>
              </a:stretch>
            </a:blipFill>
          </p:spPr>
        </p:sp>
      </p:grpSp>
      <p:grpSp>
        <p:nvGrpSpPr>
          <p:cNvPr name="Group 6" id="6"/>
          <p:cNvGrpSpPr/>
          <p:nvPr/>
        </p:nvGrpSpPr>
        <p:grpSpPr>
          <a:xfrm rot="0">
            <a:off x="824242" y="2228912"/>
            <a:ext cx="9759517" cy="7290270"/>
            <a:chOff x="0" y="0"/>
            <a:chExt cx="13012689" cy="9720360"/>
          </a:xfrm>
        </p:grpSpPr>
        <p:sp>
          <p:nvSpPr>
            <p:cNvPr name="Freeform 7" id="7"/>
            <p:cNvSpPr/>
            <p:nvPr/>
          </p:nvSpPr>
          <p:spPr>
            <a:xfrm flipH="false" flipV="false" rot="0">
              <a:off x="0" y="0"/>
              <a:ext cx="13012689" cy="9720360"/>
            </a:xfrm>
            <a:custGeom>
              <a:avLst/>
              <a:gdLst/>
              <a:ahLst/>
              <a:cxnLst/>
              <a:rect r="r" b="b" t="t" l="l"/>
              <a:pathLst>
                <a:path h="9720360" w="13012689">
                  <a:moveTo>
                    <a:pt x="0" y="0"/>
                  </a:moveTo>
                  <a:lnTo>
                    <a:pt x="13012689" y="0"/>
                  </a:lnTo>
                  <a:lnTo>
                    <a:pt x="13012689" y="9720360"/>
                  </a:lnTo>
                  <a:lnTo>
                    <a:pt x="0" y="9720360"/>
                  </a:lnTo>
                  <a:close/>
                </a:path>
              </a:pathLst>
            </a:custGeom>
            <a:solidFill>
              <a:srgbClr val="000000">
                <a:alpha val="0"/>
              </a:srgbClr>
            </a:solidFill>
          </p:spPr>
        </p:sp>
        <p:sp>
          <p:nvSpPr>
            <p:cNvPr name="TextBox 8" id="8"/>
            <p:cNvSpPr txBox="true"/>
            <p:nvPr/>
          </p:nvSpPr>
          <p:spPr>
            <a:xfrm>
              <a:off x="0" y="-66675"/>
              <a:ext cx="13012689" cy="9787035"/>
            </a:xfrm>
            <a:prstGeom prst="rect">
              <a:avLst/>
            </a:prstGeom>
          </p:spPr>
          <p:txBody>
            <a:bodyPr anchor="t" rtlCol="false" tIns="0" lIns="0" bIns="0" rIns="0"/>
            <a:lstStyle/>
            <a:p>
              <a:pPr algn="l">
                <a:lnSpc>
                  <a:spcPts val="4784"/>
                </a:lnSpc>
              </a:pPr>
              <a:r>
                <a:rPr lang="en-US" sz="3417">
                  <a:solidFill>
                    <a:srgbClr val="000000"/>
                  </a:solidFill>
                  <a:latin typeface="Neue Machina"/>
                  <a:ea typeface="Neue Machina"/>
                  <a:cs typeface="Neue Machina"/>
                  <a:sym typeface="Neue Machina"/>
                </a:rPr>
                <a:t>L’analyse des performances olympiques en natation montre une domination historique des États-Unis, suivis par l’Australie et d’autres nations émergentes. Les progrès constants des performances s’expliquent par l’évolution des techniques d’entraînement, des infrastructures et des innovations technologiques. Toutefois, cette étude est limitée aux données olympiques et ne prend pas en compte certains facteurs physiologiques ou environnementaux. </a:t>
              </a:r>
            </a:p>
          </p:txBody>
        </p:sp>
      </p:grpSp>
      <p:grpSp>
        <p:nvGrpSpPr>
          <p:cNvPr name="Group 9" id="9"/>
          <p:cNvGrpSpPr/>
          <p:nvPr/>
        </p:nvGrpSpPr>
        <p:grpSpPr>
          <a:xfrm rot="0">
            <a:off x="824242" y="1195637"/>
            <a:ext cx="10057100" cy="898472"/>
            <a:chOff x="0" y="0"/>
            <a:chExt cx="13409467" cy="1197962"/>
          </a:xfrm>
        </p:grpSpPr>
        <p:sp>
          <p:nvSpPr>
            <p:cNvPr name="Freeform 10" id="10"/>
            <p:cNvSpPr/>
            <p:nvPr/>
          </p:nvSpPr>
          <p:spPr>
            <a:xfrm flipH="false" flipV="false" rot="0">
              <a:off x="0" y="0"/>
              <a:ext cx="13409467" cy="1197962"/>
            </a:xfrm>
            <a:custGeom>
              <a:avLst/>
              <a:gdLst/>
              <a:ahLst/>
              <a:cxnLst/>
              <a:rect r="r" b="b" t="t" l="l"/>
              <a:pathLst>
                <a:path h="1197962" w="13409467">
                  <a:moveTo>
                    <a:pt x="0" y="0"/>
                  </a:moveTo>
                  <a:lnTo>
                    <a:pt x="13409467" y="0"/>
                  </a:lnTo>
                  <a:lnTo>
                    <a:pt x="13409467" y="1197962"/>
                  </a:lnTo>
                  <a:lnTo>
                    <a:pt x="0" y="1197962"/>
                  </a:lnTo>
                  <a:close/>
                </a:path>
              </a:pathLst>
            </a:custGeom>
            <a:solidFill>
              <a:srgbClr val="000000">
                <a:alpha val="0"/>
              </a:srgbClr>
            </a:solidFill>
          </p:spPr>
        </p:sp>
        <p:sp>
          <p:nvSpPr>
            <p:cNvPr name="TextBox 11" id="11"/>
            <p:cNvSpPr txBox="true"/>
            <p:nvPr/>
          </p:nvSpPr>
          <p:spPr>
            <a:xfrm>
              <a:off x="0" y="-95250"/>
              <a:ext cx="13409467" cy="1293212"/>
            </a:xfrm>
            <a:prstGeom prst="rect">
              <a:avLst/>
            </a:prstGeom>
          </p:spPr>
          <p:txBody>
            <a:bodyPr anchor="t" rtlCol="false" tIns="0" lIns="0" bIns="0" rIns="0"/>
            <a:lstStyle/>
            <a:p>
              <a:pPr algn="l">
                <a:lnSpc>
                  <a:spcPts val="6998"/>
                </a:lnSpc>
              </a:pPr>
              <a:r>
                <a:rPr lang="en-US" sz="4999" b="true">
                  <a:solidFill>
                    <a:srgbClr val="000000"/>
                  </a:solidFill>
                  <a:latin typeface="Code Pro Bold"/>
                  <a:ea typeface="Code Pro Bold"/>
                  <a:cs typeface="Code Pro Bold"/>
                  <a:sym typeface="Code Pro Bold"/>
                </a:rPr>
                <a:t>CONCLUSION</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666900" y="3526118"/>
            <a:ext cx="14954201" cy="3234764"/>
            <a:chOff x="0" y="0"/>
            <a:chExt cx="19938935" cy="4313019"/>
          </a:xfrm>
        </p:grpSpPr>
        <p:sp>
          <p:nvSpPr>
            <p:cNvPr name="Freeform 4" id="4"/>
            <p:cNvSpPr/>
            <p:nvPr/>
          </p:nvSpPr>
          <p:spPr>
            <a:xfrm flipH="false" flipV="false" rot="0">
              <a:off x="0" y="0"/>
              <a:ext cx="19938935" cy="4313019"/>
            </a:xfrm>
            <a:custGeom>
              <a:avLst/>
              <a:gdLst/>
              <a:ahLst/>
              <a:cxnLst/>
              <a:rect r="r" b="b" t="t" l="l"/>
              <a:pathLst>
                <a:path h="4313019" w="19938935">
                  <a:moveTo>
                    <a:pt x="0" y="0"/>
                  </a:moveTo>
                  <a:lnTo>
                    <a:pt x="19938935" y="0"/>
                  </a:lnTo>
                  <a:lnTo>
                    <a:pt x="19938935" y="4313019"/>
                  </a:lnTo>
                  <a:lnTo>
                    <a:pt x="0" y="4313019"/>
                  </a:lnTo>
                  <a:close/>
                </a:path>
              </a:pathLst>
            </a:custGeom>
            <a:solidFill>
              <a:srgbClr val="000000">
                <a:alpha val="0"/>
              </a:srgbClr>
            </a:solidFill>
          </p:spPr>
        </p:sp>
        <p:sp>
          <p:nvSpPr>
            <p:cNvPr name="TextBox 5" id="5"/>
            <p:cNvSpPr txBox="true"/>
            <p:nvPr/>
          </p:nvSpPr>
          <p:spPr>
            <a:xfrm>
              <a:off x="0" y="-371475"/>
              <a:ext cx="19938935" cy="4684494"/>
            </a:xfrm>
            <a:prstGeom prst="rect">
              <a:avLst/>
            </a:prstGeom>
          </p:spPr>
          <p:txBody>
            <a:bodyPr anchor="t" rtlCol="false" tIns="0" lIns="0" bIns="0" rIns="0"/>
            <a:lstStyle/>
            <a:p>
              <a:pPr algn="ctr">
                <a:lnSpc>
                  <a:spcPts val="26454"/>
                </a:lnSpc>
              </a:pPr>
              <a:r>
                <a:rPr lang="en-US" sz="18896">
                  <a:solidFill>
                    <a:srgbClr val="0048A8"/>
                  </a:solidFill>
                  <a:latin typeface="Intro"/>
                  <a:ea typeface="Intro"/>
                  <a:cs typeface="Intro"/>
                  <a:sym typeface="Intro"/>
                </a:rPr>
                <a:t>MERCI</a:t>
              </a:r>
            </a:p>
          </p:txBody>
        </p:sp>
      </p:grpSp>
      <p:grpSp>
        <p:nvGrpSpPr>
          <p:cNvPr name="Group 6" id="6"/>
          <p:cNvGrpSpPr/>
          <p:nvPr/>
        </p:nvGrpSpPr>
        <p:grpSpPr>
          <a:xfrm rot="0">
            <a:off x="-497818" y="9806656"/>
            <a:ext cx="18785818" cy="3086100"/>
            <a:chOff x="0" y="0"/>
            <a:chExt cx="4947705" cy="812800"/>
          </a:xfrm>
        </p:grpSpPr>
        <p:sp>
          <p:nvSpPr>
            <p:cNvPr name="Freeform 7" id="7"/>
            <p:cNvSpPr/>
            <p:nvPr/>
          </p:nvSpPr>
          <p:spPr>
            <a:xfrm flipH="false" flipV="false" rot="0">
              <a:off x="0" y="0"/>
              <a:ext cx="4947705" cy="812800"/>
            </a:xfrm>
            <a:custGeom>
              <a:avLst/>
              <a:gdLst/>
              <a:ahLst/>
              <a:cxnLst/>
              <a:rect r="r" b="b" t="t" l="l"/>
              <a:pathLst>
                <a:path h="812800" w="4947705">
                  <a:moveTo>
                    <a:pt x="0" y="0"/>
                  </a:moveTo>
                  <a:lnTo>
                    <a:pt x="4947705" y="0"/>
                  </a:lnTo>
                  <a:lnTo>
                    <a:pt x="4947705" y="812800"/>
                  </a:lnTo>
                  <a:lnTo>
                    <a:pt x="0" y="812800"/>
                  </a:lnTo>
                  <a:close/>
                </a:path>
              </a:pathLst>
            </a:custGeom>
            <a:solidFill>
              <a:srgbClr val="0048A8"/>
            </a:solidFill>
          </p:spPr>
        </p:sp>
        <p:sp>
          <p:nvSpPr>
            <p:cNvPr name="TextBox 8" id="8"/>
            <p:cNvSpPr txBox="true"/>
            <p:nvPr/>
          </p:nvSpPr>
          <p:spPr>
            <a:xfrm>
              <a:off x="0" y="-38100"/>
              <a:ext cx="4947705" cy="8509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164942" y="2929453"/>
            <a:ext cx="15958116" cy="3140765"/>
          </a:xfrm>
          <a:custGeom>
            <a:avLst/>
            <a:gdLst/>
            <a:ahLst/>
            <a:cxnLst/>
            <a:rect r="r" b="b" t="t" l="l"/>
            <a:pathLst>
              <a:path h="3140765" w="15958116">
                <a:moveTo>
                  <a:pt x="0" y="0"/>
                </a:moveTo>
                <a:lnTo>
                  <a:pt x="15958116" y="0"/>
                </a:lnTo>
                <a:lnTo>
                  <a:pt x="15958116" y="3140765"/>
                </a:lnTo>
                <a:lnTo>
                  <a:pt x="0" y="3140765"/>
                </a:lnTo>
                <a:lnTo>
                  <a:pt x="0" y="0"/>
                </a:lnTo>
                <a:close/>
              </a:path>
            </a:pathLst>
          </a:custGeom>
          <a:blipFill>
            <a:blip r:embed="rId3"/>
            <a:stretch>
              <a:fillRect l="0" t="-74722" r="0" b="-163796"/>
            </a:stretch>
          </a:blipFill>
        </p:spPr>
      </p:sp>
      <p:grpSp>
        <p:nvGrpSpPr>
          <p:cNvPr name="Group 4" id="4"/>
          <p:cNvGrpSpPr/>
          <p:nvPr/>
        </p:nvGrpSpPr>
        <p:grpSpPr>
          <a:xfrm rot="0">
            <a:off x="1164942" y="6503471"/>
            <a:ext cx="4092042" cy="854076"/>
            <a:chOff x="0" y="0"/>
            <a:chExt cx="5456056" cy="1138768"/>
          </a:xfrm>
        </p:grpSpPr>
        <p:sp>
          <p:nvSpPr>
            <p:cNvPr name="Freeform 5" id="5"/>
            <p:cNvSpPr/>
            <p:nvPr/>
          </p:nvSpPr>
          <p:spPr>
            <a:xfrm flipH="false" flipV="false" rot="0">
              <a:off x="0" y="0"/>
              <a:ext cx="5456056" cy="1138768"/>
            </a:xfrm>
            <a:custGeom>
              <a:avLst/>
              <a:gdLst/>
              <a:ahLst/>
              <a:cxnLst/>
              <a:rect r="r" b="b" t="t" l="l"/>
              <a:pathLst>
                <a:path h="1138768" w="5456056">
                  <a:moveTo>
                    <a:pt x="0" y="0"/>
                  </a:moveTo>
                  <a:lnTo>
                    <a:pt x="5456056" y="0"/>
                  </a:lnTo>
                  <a:lnTo>
                    <a:pt x="5456056" y="1138768"/>
                  </a:lnTo>
                  <a:lnTo>
                    <a:pt x="0" y="1138768"/>
                  </a:lnTo>
                  <a:close/>
                </a:path>
              </a:pathLst>
            </a:custGeom>
            <a:solidFill>
              <a:srgbClr val="000000">
                <a:alpha val="0"/>
              </a:srgbClr>
            </a:solidFill>
          </p:spPr>
        </p:sp>
        <p:sp>
          <p:nvSpPr>
            <p:cNvPr name="TextBox 6" id="6"/>
            <p:cNvSpPr txBox="true"/>
            <p:nvPr/>
          </p:nvSpPr>
          <p:spPr>
            <a:xfrm>
              <a:off x="0" y="-95250"/>
              <a:ext cx="5456056" cy="1234018"/>
            </a:xfrm>
            <a:prstGeom prst="rect">
              <a:avLst/>
            </a:prstGeom>
          </p:spPr>
          <p:txBody>
            <a:bodyPr anchor="t" rtlCol="false" tIns="0" lIns="0" bIns="0" rIns="0"/>
            <a:lstStyle/>
            <a:p>
              <a:pPr algn="ctr">
                <a:lnSpc>
                  <a:spcPts val="5600"/>
                </a:lnSpc>
              </a:pPr>
              <a:r>
                <a:rPr lang="en-US" sz="3999" b="true">
                  <a:solidFill>
                    <a:srgbClr val="000000"/>
                  </a:solidFill>
                  <a:latin typeface="Code Pro Bold"/>
                  <a:ea typeface="Code Pro Bold"/>
                  <a:cs typeface="Code Pro Bold"/>
                  <a:sym typeface="Code Pro Bold"/>
                </a:rPr>
                <a:t>ANAGO MIGUEL</a:t>
              </a:r>
            </a:p>
          </p:txBody>
        </p:sp>
      </p:grpSp>
      <p:grpSp>
        <p:nvGrpSpPr>
          <p:cNvPr name="Group 7" id="7"/>
          <p:cNvGrpSpPr/>
          <p:nvPr/>
        </p:nvGrpSpPr>
        <p:grpSpPr>
          <a:xfrm rot="0">
            <a:off x="7030577" y="6503471"/>
            <a:ext cx="4698658" cy="854076"/>
            <a:chOff x="0" y="0"/>
            <a:chExt cx="6264877" cy="1138768"/>
          </a:xfrm>
        </p:grpSpPr>
        <p:sp>
          <p:nvSpPr>
            <p:cNvPr name="Freeform 8" id="8"/>
            <p:cNvSpPr/>
            <p:nvPr/>
          </p:nvSpPr>
          <p:spPr>
            <a:xfrm flipH="false" flipV="false" rot="0">
              <a:off x="0" y="0"/>
              <a:ext cx="6264878" cy="1138768"/>
            </a:xfrm>
            <a:custGeom>
              <a:avLst/>
              <a:gdLst/>
              <a:ahLst/>
              <a:cxnLst/>
              <a:rect r="r" b="b" t="t" l="l"/>
              <a:pathLst>
                <a:path h="1138768" w="6264878">
                  <a:moveTo>
                    <a:pt x="0" y="0"/>
                  </a:moveTo>
                  <a:lnTo>
                    <a:pt x="6264878" y="0"/>
                  </a:lnTo>
                  <a:lnTo>
                    <a:pt x="6264878" y="1138768"/>
                  </a:lnTo>
                  <a:lnTo>
                    <a:pt x="0" y="1138768"/>
                  </a:lnTo>
                  <a:close/>
                </a:path>
              </a:pathLst>
            </a:custGeom>
            <a:solidFill>
              <a:srgbClr val="000000">
                <a:alpha val="0"/>
              </a:srgbClr>
            </a:solidFill>
          </p:spPr>
        </p:sp>
        <p:sp>
          <p:nvSpPr>
            <p:cNvPr name="TextBox 9" id="9"/>
            <p:cNvSpPr txBox="true"/>
            <p:nvPr/>
          </p:nvSpPr>
          <p:spPr>
            <a:xfrm>
              <a:off x="0" y="-95250"/>
              <a:ext cx="6264877" cy="1234018"/>
            </a:xfrm>
            <a:prstGeom prst="rect">
              <a:avLst/>
            </a:prstGeom>
          </p:spPr>
          <p:txBody>
            <a:bodyPr anchor="t" rtlCol="false" tIns="0" lIns="0" bIns="0" rIns="0"/>
            <a:lstStyle/>
            <a:p>
              <a:pPr algn="ctr">
                <a:lnSpc>
                  <a:spcPts val="5600"/>
                </a:lnSpc>
              </a:pPr>
              <a:r>
                <a:rPr lang="en-US" sz="3999" b="true">
                  <a:solidFill>
                    <a:srgbClr val="000000"/>
                  </a:solidFill>
                  <a:latin typeface="Code Pro Bold"/>
                  <a:ea typeface="Code Pro Bold"/>
                  <a:cs typeface="Code Pro Bold"/>
                  <a:sym typeface="Code Pro Bold"/>
                </a:rPr>
                <a:t>NOUKON CHARBEL</a:t>
              </a:r>
            </a:p>
          </p:txBody>
        </p:sp>
      </p:grpSp>
      <p:grpSp>
        <p:nvGrpSpPr>
          <p:cNvPr name="Group 10" id="10"/>
          <p:cNvGrpSpPr/>
          <p:nvPr/>
        </p:nvGrpSpPr>
        <p:grpSpPr>
          <a:xfrm rot="0">
            <a:off x="13502828" y="6503471"/>
            <a:ext cx="3620230" cy="854076"/>
            <a:chOff x="0" y="0"/>
            <a:chExt cx="4826973" cy="1138768"/>
          </a:xfrm>
        </p:grpSpPr>
        <p:sp>
          <p:nvSpPr>
            <p:cNvPr name="Freeform 11" id="11"/>
            <p:cNvSpPr/>
            <p:nvPr/>
          </p:nvSpPr>
          <p:spPr>
            <a:xfrm flipH="false" flipV="false" rot="0">
              <a:off x="0" y="0"/>
              <a:ext cx="4826973" cy="1138768"/>
            </a:xfrm>
            <a:custGeom>
              <a:avLst/>
              <a:gdLst/>
              <a:ahLst/>
              <a:cxnLst/>
              <a:rect r="r" b="b" t="t" l="l"/>
              <a:pathLst>
                <a:path h="1138768" w="4826973">
                  <a:moveTo>
                    <a:pt x="0" y="0"/>
                  </a:moveTo>
                  <a:lnTo>
                    <a:pt x="4826973" y="0"/>
                  </a:lnTo>
                  <a:lnTo>
                    <a:pt x="4826973" y="1138768"/>
                  </a:lnTo>
                  <a:lnTo>
                    <a:pt x="0" y="1138768"/>
                  </a:lnTo>
                  <a:close/>
                </a:path>
              </a:pathLst>
            </a:custGeom>
            <a:solidFill>
              <a:srgbClr val="000000">
                <a:alpha val="0"/>
              </a:srgbClr>
            </a:solidFill>
          </p:spPr>
        </p:sp>
        <p:sp>
          <p:nvSpPr>
            <p:cNvPr name="TextBox 12" id="12"/>
            <p:cNvSpPr txBox="true"/>
            <p:nvPr/>
          </p:nvSpPr>
          <p:spPr>
            <a:xfrm>
              <a:off x="0" y="-95250"/>
              <a:ext cx="4826973" cy="1234018"/>
            </a:xfrm>
            <a:prstGeom prst="rect">
              <a:avLst/>
            </a:prstGeom>
          </p:spPr>
          <p:txBody>
            <a:bodyPr anchor="t" rtlCol="false" tIns="0" lIns="0" bIns="0" rIns="0"/>
            <a:lstStyle/>
            <a:p>
              <a:pPr algn="ctr">
                <a:lnSpc>
                  <a:spcPts val="5600"/>
                </a:lnSpc>
              </a:pPr>
              <a:r>
                <a:rPr lang="en-US" sz="3999" b="true">
                  <a:solidFill>
                    <a:srgbClr val="000000"/>
                  </a:solidFill>
                  <a:latin typeface="Code Pro Bold"/>
                  <a:ea typeface="Code Pro Bold"/>
                  <a:cs typeface="Code Pro Bold"/>
                  <a:sym typeface="Code Pro Bold"/>
                </a:rPr>
                <a:t>TONON DAVID</a:t>
              </a:r>
            </a:p>
          </p:txBody>
        </p:sp>
      </p:grpSp>
      <p:sp>
        <p:nvSpPr>
          <p:cNvPr name="Freeform 13" id="13"/>
          <p:cNvSpPr/>
          <p:nvPr/>
        </p:nvSpPr>
        <p:spPr>
          <a:xfrm flipH="false" flipV="false" rot="0">
            <a:off x="14677411" y="8229600"/>
            <a:ext cx="4891293" cy="4114800"/>
          </a:xfrm>
          <a:custGeom>
            <a:avLst/>
            <a:gdLst/>
            <a:ahLst/>
            <a:cxnLst/>
            <a:rect r="r" b="b" t="t" l="l"/>
            <a:pathLst>
              <a:path h="4114800" w="4891293">
                <a:moveTo>
                  <a:pt x="0" y="0"/>
                </a:moveTo>
                <a:lnTo>
                  <a:pt x="4891293" y="0"/>
                </a:lnTo>
                <a:lnTo>
                  <a:pt x="4891293"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4" id="14"/>
          <p:cNvSpPr/>
          <p:nvPr/>
        </p:nvSpPr>
        <p:spPr>
          <a:xfrm flipH="false" flipV="false" rot="9215819">
            <a:off x="-791625" y="-2057400"/>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805288" y="5494682"/>
            <a:ext cx="16677424" cy="4255770"/>
          </a:xfrm>
          <a:prstGeom prst="rect">
            <a:avLst/>
          </a:prstGeom>
        </p:spPr>
        <p:txBody>
          <a:bodyPr anchor="t" rtlCol="false" tIns="0" lIns="0" bIns="0" rIns="0">
            <a:spAutoFit/>
          </a:bodyPr>
          <a:lstStyle/>
          <a:p>
            <a:pPr algn="ctr" marL="0" indent="0" lvl="0">
              <a:lnSpc>
                <a:spcPts val="4200"/>
              </a:lnSpc>
              <a:spcBef>
                <a:spcPct val="0"/>
              </a:spcBef>
            </a:pPr>
            <a:r>
              <a:rPr lang="en-US" sz="2800">
                <a:solidFill>
                  <a:srgbClr val="000000"/>
                </a:solidFill>
                <a:latin typeface="Neue Machina"/>
                <a:ea typeface="Neue Machina"/>
                <a:cs typeface="Neue Machina"/>
                <a:sym typeface="Neue Machina"/>
              </a:rPr>
              <a:t>Les Jeux Olympiques sont l’un des événements sportifs les plus prestigieux, où la natation occupe une place majeure depuis plus d’un siècle. Cette étude vise à analyser les performances des nageurs et des pays de 1912 à 2020, en identifiant les nations dominantes et les évolutions marquantes des records olympiques. L’objectif est de comprendre les tendances sportives et les facteurs qui favorisent la performance, en s’appuyant sur une analyse approfondie des résultats olympiques. Cette étude est précieuse pour mieux appréhender l’impact des avancées technologiques, des méthodes d’entraînement et des politiques sportives sur l’excellence en natation.</a:t>
            </a:r>
          </a:p>
        </p:txBody>
      </p:sp>
      <p:sp>
        <p:nvSpPr>
          <p:cNvPr name="TextBox 4" id="4"/>
          <p:cNvSpPr txBox="true"/>
          <p:nvPr/>
        </p:nvSpPr>
        <p:spPr>
          <a:xfrm rot="0">
            <a:off x="6110323" y="4194227"/>
            <a:ext cx="6407420" cy="1133475"/>
          </a:xfrm>
          <a:prstGeom prst="rect">
            <a:avLst/>
          </a:prstGeom>
        </p:spPr>
        <p:txBody>
          <a:bodyPr anchor="t" rtlCol="false" tIns="0" lIns="0" bIns="0" rIns="0">
            <a:spAutoFit/>
          </a:bodyPr>
          <a:lstStyle/>
          <a:p>
            <a:pPr algn="ctr" marL="0" indent="0" lvl="0">
              <a:lnSpc>
                <a:spcPts val="8999"/>
              </a:lnSpc>
              <a:spcBef>
                <a:spcPct val="0"/>
              </a:spcBef>
            </a:pPr>
            <a:r>
              <a:rPr lang="en-US" b="true" sz="7499">
                <a:solidFill>
                  <a:srgbClr val="0048A8"/>
                </a:solidFill>
                <a:latin typeface="Code Pro Bold"/>
                <a:ea typeface="Code Pro Bold"/>
                <a:cs typeface="Code Pro Bold"/>
                <a:sym typeface="Code Pro Bold"/>
              </a:rPr>
              <a:t>Introduction</a:t>
            </a:r>
          </a:p>
        </p:txBody>
      </p:sp>
      <p:sp>
        <p:nvSpPr>
          <p:cNvPr name="Freeform 5" id="5"/>
          <p:cNvSpPr/>
          <p:nvPr/>
        </p:nvSpPr>
        <p:spPr>
          <a:xfrm flipH="false" flipV="false" rot="0">
            <a:off x="-205369" y="-145126"/>
            <a:ext cx="18698737" cy="3607514"/>
          </a:xfrm>
          <a:custGeom>
            <a:avLst/>
            <a:gdLst/>
            <a:ahLst/>
            <a:cxnLst/>
            <a:rect r="r" b="b" t="t" l="l"/>
            <a:pathLst>
              <a:path h="3607514" w="18698737">
                <a:moveTo>
                  <a:pt x="0" y="0"/>
                </a:moveTo>
                <a:lnTo>
                  <a:pt x="18698738" y="0"/>
                </a:lnTo>
                <a:lnTo>
                  <a:pt x="18698738" y="3607514"/>
                </a:lnTo>
                <a:lnTo>
                  <a:pt x="0" y="3607514"/>
                </a:lnTo>
                <a:lnTo>
                  <a:pt x="0" y="0"/>
                </a:lnTo>
                <a:close/>
              </a:path>
            </a:pathLst>
          </a:custGeom>
          <a:blipFill>
            <a:blip r:embed="rId3"/>
            <a:stretch>
              <a:fillRect l="0" t="-122991" r="0" b="-122991"/>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grpSp>
        <p:nvGrpSpPr>
          <p:cNvPr name="Group 3" id="3"/>
          <p:cNvGrpSpPr/>
          <p:nvPr/>
        </p:nvGrpSpPr>
        <p:grpSpPr>
          <a:xfrm rot="0">
            <a:off x="3318277" y="4167921"/>
            <a:ext cx="11651445" cy="1951158"/>
            <a:chOff x="0" y="0"/>
            <a:chExt cx="15432282" cy="2584300"/>
          </a:xfrm>
        </p:grpSpPr>
        <p:sp>
          <p:nvSpPr>
            <p:cNvPr name="Freeform 4" id="4"/>
            <p:cNvSpPr/>
            <p:nvPr/>
          </p:nvSpPr>
          <p:spPr>
            <a:xfrm flipH="false" flipV="false" rot="0">
              <a:off x="0" y="0"/>
              <a:ext cx="15432283" cy="2584300"/>
            </a:xfrm>
            <a:custGeom>
              <a:avLst/>
              <a:gdLst/>
              <a:ahLst/>
              <a:cxnLst/>
              <a:rect r="r" b="b" t="t" l="l"/>
              <a:pathLst>
                <a:path h="2584300" w="15432283">
                  <a:moveTo>
                    <a:pt x="0" y="0"/>
                  </a:moveTo>
                  <a:lnTo>
                    <a:pt x="15432283" y="0"/>
                  </a:lnTo>
                  <a:lnTo>
                    <a:pt x="15432283" y="2584300"/>
                  </a:lnTo>
                  <a:lnTo>
                    <a:pt x="0" y="2584300"/>
                  </a:lnTo>
                  <a:close/>
                </a:path>
              </a:pathLst>
            </a:custGeom>
            <a:solidFill>
              <a:srgbClr val="000000">
                <a:alpha val="0"/>
              </a:srgbClr>
            </a:solidFill>
          </p:spPr>
        </p:sp>
        <p:sp>
          <p:nvSpPr>
            <p:cNvPr name="TextBox 5" id="5"/>
            <p:cNvSpPr txBox="true"/>
            <p:nvPr/>
          </p:nvSpPr>
          <p:spPr>
            <a:xfrm>
              <a:off x="0" y="-209550"/>
              <a:ext cx="15432282" cy="2793850"/>
            </a:xfrm>
            <a:prstGeom prst="rect">
              <a:avLst/>
            </a:prstGeom>
          </p:spPr>
          <p:txBody>
            <a:bodyPr anchor="t" rtlCol="false" tIns="0" lIns="0" bIns="0" rIns="0"/>
            <a:lstStyle/>
            <a:p>
              <a:pPr algn="ctr">
                <a:lnSpc>
                  <a:spcPts val="15398"/>
                </a:lnSpc>
              </a:pPr>
              <a:r>
                <a:rPr lang="en-US" sz="10998">
                  <a:solidFill>
                    <a:srgbClr val="FFFFFF"/>
                  </a:solidFill>
                  <a:latin typeface="Intro"/>
                  <a:ea typeface="Intro"/>
                  <a:cs typeface="Intro"/>
                  <a:sym typeface="Intro"/>
                </a:rPr>
                <a:t>METHODOLOGIE</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true" flipV="false" rot="0">
            <a:off x="10443204" y="1797421"/>
            <a:ext cx="4596941" cy="4326871"/>
          </a:xfrm>
          <a:custGeom>
            <a:avLst/>
            <a:gdLst/>
            <a:ahLst/>
            <a:cxnLst/>
            <a:rect r="r" b="b" t="t" l="l"/>
            <a:pathLst>
              <a:path h="4326871" w="4596941">
                <a:moveTo>
                  <a:pt x="4596941" y="0"/>
                </a:moveTo>
                <a:lnTo>
                  <a:pt x="0" y="0"/>
                </a:lnTo>
                <a:lnTo>
                  <a:pt x="0" y="4326870"/>
                </a:lnTo>
                <a:lnTo>
                  <a:pt x="4596941" y="4326870"/>
                </a:lnTo>
                <a:lnTo>
                  <a:pt x="4596941"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66619" y="1150414"/>
            <a:ext cx="9485956" cy="8229600"/>
            <a:chOff x="0" y="0"/>
            <a:chExt cx="2498359" cy="2167467"/>
          </a:xfrm>
        </p:grpSpPr>
        <p:sp>
          <p:nvSpPr>
            <p:cNvPr name="Freeform 5" id="5"/>
            <p:cNvSpPr/>
            <p:nvPr/>
          </p:nvSpPr>
          <p:spPr>
            <a:xfrm flipH="false" flipV="false" rot="0">
              <a:off x="0" y="0"/>
              <a:ext cx="2498359" cy="2167467"/>
            </a:xfrm>
            <a:custGeom>
              <a:avLst/>
              <a:gdLst/>
              <a:ahLst/>
              <a:cxnLst/>
              <a:rect r="r" b="b" t="t" l="l"/>
              <a:pathLst>
                <a:path h="2167467" w="2498359">
                  <a:moveTo>
                    <a:pt x="22036" y="0"/>
                  </a:moveTo>
                  <a:lnTo>
                    <a:pt x="2476323" y="0"/>
                  </a:lnTo>
                  <a:cubicBezTo>
                    <a:pt x="2482167" y="0"/>
                    <a:pt x="2487772" y="2322"/>
                    <a:pt x="2491904" y="6454"/>
                  </a:cubicBezTo>
                  <a:cubicBezTo>
                    <a:pt x="2496037" y="10587"/>
                    <a:pt x="2498359" y="16192"/>
                    <a:pt x="2498359" y="22036"/>
                  </a:cubicBezTo>
                  <a:lnTo>
                    <a:pt x="2498359" y="2145431"/>
                  </a:lnTo>
                  <a:cubicBezTo>
                    <a:pt x="2498359" y="2157601"/>
                    <a:pt x="2488493" y="2167467"/>
                    <a:pt x="2476323" y="2167467"/>
                  </a:cubicBezTo>
                  <a:lnTo>
                    <a:pt x="22036" y="2167467"/>
                  </a:lnTo>
                  <a:cubicBezTo>
                    <a:pt x="16192" y="2167467"/>
                    <a:pt x="10587" y="2165145"/>
                    <a:pt x="6454" y="2161012"/>
                  </a:cubicBezTo>
                  <a:cubicBezTo>
                    <a:pt x="2322" y="2156880"/>
                    <a:pt x="0" y="2151275"/>
                    <a:pt x="0" y="2145431"/>
                  </a:cubicBezTo>
                  <a:lnTo>
                    <a:pt x="0" y="22036"/>
                  </a:lnTo>
                  <a:cubicBezTo>
                    <a:pt x="0" y="9866"/>
                    <a:pt x="9866" y="0"/>
                    <a:pt x="22036" y="0"/>
                  </a:cubicBezTo>
                  <a:close/>
                </a:path>
              </a:pathLst>
            </a:custGeom>
            <a:solidFill>
              <a:srgbClr val="000000"/>
            </a:solidFill>
          </p:spPr>
        </p:sp>
        <p:sp>
          <p:nvSpPr>
            <p:cNvPr name="TextBox 6" id="6"/>
            <p:cNvSpPr txBox="true"/>
            <p:nvPr/>
          </p:nvSpPr>
          <p:spPr>
            <a:xfrm>
              <a:off x="0" y="-9525"/>
              <a:ext cx="2498359" cy="2176992"/>
            </a:xfrm>
            <a:prstGeom prst="rect">
              <a:avLst/>
            </a:prstGeom>
          </p:spPr>
          <p:txBody>
            <a:bodyPr anchor="ctr" rtlCol="false" tIns="50800" lIns="50800" bIns="50800" rIns="50800"/>
            <a:lstStyle/>
            <a:p>
              <a:pPr algn="ctr">
                <a:lnSpc>
                  <a:spcPts val="2520"/>
                </a:lnSpc>
              </a:pPr>
            </a:p>
          </p:txBody>
        </p:sp>
      </p:grpSp>
      <p:grpSp>
        <p:nvGrpSpPr>
          <p:cNvPr name="Group 7" id="7"/>
          <p:cNvGrpSpPr/>
          <p:nvPr/>
        </p:nvGrpSpPr>
        <p:grpSpPr>
          <a:xfrm rot="0">
            <a:off x="1028700" y="1028700"/>
            <a:ext cx="9485956" cy="8229600"/>
            <a:chOff x="0" y="0"/>
            <a:chExt cx="2498359" cy="2167467"/>
          </a:xfrm>
        </p:grpSpPr>
        <p:sp>
          <p:nvSpPr>
            <p:cNvPr name="Freeform 8" id="8"/>
            <p:cNvSpPr/>
            <p:nvPr/>
          </p:nvSpPr>
          <p:spPr>
            <a:xfrm flipH="false" flipV="false" rot="0">
              <a:off x="0" y="0"/>
              <a:ext cx="2498359" cy="2167467"/>
            </a:xfrm>
            <a:custGeom>
              <a:avLst/>
              <a:gdLst/>
              <a:ahLst/>
              <a:cxnLst/>
              <a:rect r="r" b="b" t="t" l="l"/>
              <a:pathLst>
                <a:path h="2167467" w="2498359">
                  <a:moveTo>
                    <a:pt x="22036" y="0"/>
                  </a:moveTo>
                  <a:lnTo>
                    <a:pt x="2476323" y="0"/>
                  </a:lnTo>
                  <a:cubicBezTo>
                    <a:pt x="2482167" y="0"/>
                    <a:pt x="2487772" y="2322"/>
                    <a:pt x="2491904" y="6454"/>
                  </a:cubicBezTo>
                  <a:cubicBezTo>
                    <a:pt x="2496037" y="10587"/>
                    <a:pt x="2498359" y="16192"/>
                    <a:pt x="2498359" y="22036"/>
                  </a:cubicBezTo>
                  <a:lnTo>
                    <a:pt x="2498359" y="2145431"/>
                  </a:lnTo>
                  <a:cubicBezTo>
                    <a:pt x="2498359" y="2157601"/>
                    <a:pt x="2488493" y="2167467"/>
                    <a:pt x="2476323" y="2167467"/>
                  </a:cubicBezTo>
                  <a:lnTo>
                    <a:pt x="22036" y="2167467"/>
                  </a:lnTo>
                  <a:cubicBezTo>
                    <a:pt x="16192" y="2167467"/>
                    <a:pt x="10587" y="2165145"/>
                    <a:pt x="6454" y="2161012"/>
                  </a:cubicBezTo>
                  <a:cubicBezTo>
                    <a:pt x="2322" y="2156880"/>
                    <a:pt x="0" y="2151275"/>
                    <a:pt x="0" y="2145431"/>
                  </a:cubicBezTo>
                  <a:lnTo>
                    <a:pt x="0" y="22036"/>
                  </a:lnTo>
                  <a:cubicBezTo>
                    <a:pt x="0" y="9866"/>
                    <a:pt x="9866" y="0"/>
                    <a:pt x="22036" y="0"/>
                  </a:cubicBezTo>
                  <a:close/>
                </a:path>
              </a:pathLst>
            </a:custGeom>
            <a:solidFill>
              <a:srgbClr val="0048A8"/>
            </a:solidFill>
          </p:spPr>
        </p:sp>
        <p:sp>
          <p:nvSpPr>
            <p:cNvPr name="TextBox 9" id="9"/>
            <p:cNvSpPr txBox="true"/>
            <p:nvPr/>
          </p:nvSpPr>
          <p:spPr>
            <a:xfrm>
              <a:off x="0" y="-9525"/>
              <a:ext cx="2498359" cy="2176992"/>
            </a:xfrm>
            <a:prstGeom prst="rect">
              <a:avLst/>
            </a:prstGeom>
          </p:spPr>
          <p:txBody>
            <a:bodyPr anchor="ctr" rtlCol="false" tIns="50800" lIns="50800" bIns="50800" rIns="50800"/>
            <a:lstStyle/>
            <a:p>
              <a:pPr algn="ctr">
                <a:lnSpc>
                  <a:spcPts val="2520"/>
                </a:lnSpc>
              </a:pPr>
            </a:p>
          </p:txBody>
        </p:sp>
      </p:grpSp>
      <p:sp>
        <p:nvSpPr>
          <p:cNvPr name="TextBox 10" id="10"/>
          <p:cNvSpPr txBox="true"/>
          <p:nvPr/>
        </p:nvSpPr>
        <p:spPr>
          <a:xfrm rot="0">
            <a:off x="1599955" y="2611894"/>
            <a:ext cx="8481286" cy="6189913"/>
          </a:xfrm>
          <a:prstGeom prst="rect">
            <a:avLst/>
          </a:prstGeom>
        </p:spPr>
        <p:txBody>
          <a:bodyPr anchor="t" rtlCol="false" tIns="0" lIns="0" bIns="0" rIns="0">
            <a:spAutoFit/>
          </a:bodyPr>
          <a:lstStyle/>
          <a:p>
            <a:pPr algn="ctr" marL="0" indent="0" lvl="0">
              <a:lnSpc>
                <a:spcPts val="3802"/>
              </a:lnSpc>
              <a:spcBef>
                <a:spcPct val="0"/>
              </a:spcBef>
            </a:pPr>
            <a:r>
              <a:rPr lang="en-US" sz="2535">
                <a:solidFill>
                  <a:srgbClr val="FFFFFF"/>
                </a:solidFill>
                <a:latin typeface="Neue Machina"/>
                <a:ea typeface="Neue Machina"/>
                <a:cs typeface="Neue Machina"/>
                <a:sym typeface="Neue Machina"/>
              </a:rPr>
              <a:t>L’étude repose sur le dataset </a:t>
            </a:r>
            <a:r>
              <a:rPr lang="en-US" b="true" sz="2535">
                <a:solidFill>
                  <a:srgbClr val="FFFFFF"/>
                </a:solidFill>
                <a:latin typeface="Neue Machina Ultra-Bold"/>
                <a:ea typeface="Neue Machina Ultra-Bold"/>
                <a:cs typeface="Neue Machina Ultra-Bold"/>
                <a:sym typeface="Neue Machina Ultra-Bold"/>
              </a:rPr>
              <a:t>Olympic_Swimming_Results_1912to2020.csv</a:t>
            </a:r>
            <a:r>
              <a:rPr lang="en-US" sz="2535">
                <a:solidFill>
                  <a:srgbClr val="FFFFFF"/>
                </a:solidFill>
                <a:latin typeface="Neue Machina"/>
                <a:ea typeface="Neue Machina"/>
                <a:cs typeface="Neue Machina"/>
                <a:sym typeface="Neue Machina"/>
              </a:rPr>
              <a:t>, qui regroupe les résultats des compétitions de </a:t>
            </a:r>
            <a:r>
              <a:rPr lang="en-US" b="true" sz="2535">
                <a:solidFill>
                  <a:srgbClr val="FFFFFF"/>
                </a:solidFill>
                <a:latin typeface="Neue Machina Ultra-Bold"/>
                <a:ea typeface="Neue Machina Ultra-Bold"/>
                <a:cs typeface="Neue Machina Ultra-Bold"/>
                <a:sym typeface="Neue Machina Ultra-Bold"/>
              </a:rPr>
              <a:t>natation </a:t>
            </a:r>
            <a:r>
              <a:rPr lang="en-US" sz="2535">
                <a:solidFill>
                  <a:srgbClr val="FFFFFF"/>
                </a:solidFill>
                <a:latin typeface="Neue Machina"/>
                <a:ea typeface="Neue Machina"/>
                <a:cs typeface="Neue Machina"/>
                <a:sym typeface="Neue Machina"/>
              </a:rPr>
              <a:t>aux Jeux Olympiques de </a:t>
            </a:r>
            <a:r>
              <a:rPr lang="en-US" b="true" sz="2535">
                <a:solidFill>
                  <a:srgbClr val="FFFFFF"/>
                </a:solidFill>
                <a:latin typeface="Neue Machina Ultra-Bold"/>
                <a:ea typeface="Neue Machina Ultra-Bold"/>
                <a:cs typeface="Neue Machina Ultra-Bold"/>
                <a:sym typeface="Neue Machina Ultra-Bold"/>
              </a:rPr>
              <a:t>1912</a:t>
            </a:r>
            <a:r>
              <a:rPr lang="en-US" sz="2535">
                <a:solidFill>
                  <a:srgbClr val="FFFFFF"/>
                </a:solidFill>
                <a:latin typeface="Neue Machina"/>
                <a:ea typeface="Neue Machina"/>
                <a:cs typeface="Neue Machina"/>
                <a:sym typeface="Neue Machina"/>
              </a:rPr>
              <a:t> à </a:t>
            </a:r>
            <a:r>
              <a:rPr lang="en-US" b="true" sz="2535">
                <a:solidFill>
                  <a:srgbClr val="FFFFFF"/>
                </a:solidFill>
                <a:latin typeface="Neue Machina Ultra-Bold"/>
                <a:ea typeface="Neue Machina Ultra-Bold"/>
                <a:cs typeface="Neue Machina Ultra-Bold"/>
                <a:sym typeface="Neue Machina Ultra-Bold"/>
              </a:rPr>
              <a:t>2020</a:t>
            </a:r>
            <a:r>
              <a:rPr lang="en-US" sz="2535">
                <a:solidFill>
                  <a:srgbClr val="FFFFFF"/>
                </a:solidFill>
                <a:latin typeface="Neue Machina"/>
                <a:ea typeface="Neue Machina"/>
                <a:cs typeface="Neue Machina"/>
                <a:sym typeface="Neue Machina"/>
              </a:rPr>
              <a:t>. Il contient des informations détaillées sur chaque épreuve, incluant </a:t>
            </a:r>
            <a:r>
              <a:rPr lang="en-US" b="true" sz="2535">
                <a:solidFill>
                  <a:srgbClr val="FFFFFF"/>
                </a:solidFill>
                <a:latin typeface="Neue Machina Ultra-Bold"/>
                <a:ea typeface="Neue Machina Ultra-Bold"/>
                <a:cs typeface="Neue Machina Ultra-Bold"/>
                <a:sym typeface="Neue Machina Ultra-Bold"/>
              </a:rPr>
              <a:t>l’année </a:t>
            </a:r>
            <a:r>
              <a:rPr lang="en-US" sz="2535">
                <a:solidFill>
                  <a:srgbClr val="FFFFFF"/>
                </a:solidFill>
                <a:latin typeface="Neue Machina"/>
                <a:ea typeface="Neue Machina"/>
                <a:cs typeface="Neue Machina"/>
                <a:sym typeface="Neue Machina"/>
              </a:rPr>
              <a:t>et la </a:t>
            </a:r>
            <a:r>
              <a:rPr lang="en-US" b="true" sz="2535">
                <a:solidFill>
                  <a:srgbClr val="FFFFFF"/>
                </a:solidFill>
                <a:latin typeface="Neue Machina Ultra-Bold"/>
                <a:ea typeface="Neue Machina Ultra-Bold"/>
                <a:cs typeface="Neue Machina Ultra-Bold"/>
                <a:sym typeface="Neue Machina Ultra-Bold"/>
              </a:rPr>
              <a:t>ville </a:t>
            </a:r>
            <a:r>
              <a:rPr lang="en-US" sz="2535">
                <a:solidFill>
                  <a:srgbClr val="FFFFFF"/>
                </a:solidFill>
                <a:latin typeface="Neue Machina"/>
                <a:ea typeface="Neue Machina"/>
                <a:cs typeface="Neue Machina"/>
                <a:sym typeface="Neue Machina"/>
              </a:rPr>
              <a:t>des Jeux, la </a:t>
            </a:r>
            <a:r>
              <a:rPr lang="en-US" b="true" sz="2535">
                <a:solidFill>
                  <a:srgbClr val="FFFFFF"/>
                </a:solidFill>
                <a:latin typeface="Neue Machina Ultra-Bold"/>
                <a:ea typeface="Neue Machina Ultra-Bold"/>
                <a:cs typeface="Neue Machina Ultra-Bold"/>
                <a:sym typeface="Neue Machina Ultra-Bold"/>
              </a:rPr>
              <a:t>distance </a:t>
            </a:r>
            <a:r>
              <a:rPr lang="en-US" sz="2535">
                <a:solidFill>
                  <a:srgbClr val="FFFFFF"/>
                </a:solidFill>
                <a:latin typeface="Neue Machina"/>
                <a:ea typeface="Neue Machina"/>
                <a:cs typeface="Neue Machina"/>
                <a:sym typeface="Neue Machina"/>
              </a:rPr>
              <a:t>et le </a:t>
            </a:r>
            <a:r>
              <a:rPr lang="en-US" b="true" sz="2535">
                <a:solidFill>
                  <a:srgbClr val="FFFFFF"/>
                </a:solidFill>
                <a:latin typeface="Neue Machina Ultra-Bold"/>
                <a:ea typeface="Neue Machina Ultra-Bold"/>
                <a:cs typeface="Neue Machina Ultra-Bold"/>
                <a:sym typeface="Neue Machina Ultra-Bold"/>
              </a:rPr>
              <a:t>type de nage</a:t>
            </a:r>
            <a:r>
              <a:rPr lang="en-US" sz="2535">
                <a:solidFill>
                  <a:srgbClr val="FFFFFF"/>
                </a:solidFill>
                <a:latin typeface="Neue Machina"/>
                <a:ea typeface="Neue Machina"/>
                <a:cs typeface="Neue Machina"/>
                <a:sym typeface="Neue Machina"/>
              </a:rPr>
              <a:t>, le </a:t>
            </a:r>
            <a:r>
              <a:rPr lang="en-US" b="true" sz="2535">
                <a:solidFill>
                  <a:srgbClr val="FFFFFF"/>
                </a:solidFill>
                <a:latin typeface="Neue Machina Ultra-Bold"/>
                <a:ea typeface="Neue Machina Ultra-Bold"/>
                <a:cs typeface="Neue Machina Ultra-Bold"/>
                <a:sym typeface="Neue Machina Ultra-Bold"/>
              </a:rPr>
              <a:t>nom des athlètes</a:t>
            </a:r>
            <a:r>
              <a:rPr lang="en-US" sz="2535">
                <a:solidFill>
                  <a:srgbClr val="FFFFFF"/>
                </a:solidFill>
                <a:latin typeface="Neue Machina"/>
                <a:ea typeface="Neue Machina"/>
                <a:cs typeface="Neue Machina"/>
                <a:sym typeface="Neue Machina"/>
              </a:rPr>
              <a:t> et leur </a:t>
            </a:r>
            <a:r>
              <a:rPr lang="en-US" b="true" sz="2535">
                <a:solidFill>
                  <a:srgbClr val="FFFFFF"/>
                </a:solidFill>
                <a:latin typeface="Neue Machina Ultra-Bold"/>
                <a:ea typeface="Neue Machina Ultra-Bold"/>
                <a:cs typeface="Neue Machina Ultra-Bold"/>
                <a:sym typeface="Neue Machina Ultra-Bold"/>
              </a:rPr>
              <a:t>pays</a:t>
            </a:r>
            <a:r>
              <a:rPr lang="en-US" sz="2535">
                <a:solidFill>
                  <a:srgbClr val="FFFFFF"/>
                </a:solidFill>
                <a:latin typeface="Neue Machina"/>
                <a:ea typeface="Neue Machina"/>
                <a:cs typeface="Neue Machina"/>
                <a:sym typeface="Neue Machina"/>
              </a:rPr>
              <a:t>, ainsi que leurs </a:t>
            </a:r>
            <a:r>
              <a:rPr lang="en-US" b="true" sz="2535">
                <a:solidFill>
                  <a:srgbClr val="FFFFFF"/>
                </a:solidFill>
                <a:latin typeface="Neue Machina Ultra-Bold"/>
                <a:ea typeface="Neue Machina Ultra-Bold"/>
                <a:cs typeface="Neue Machina Ultra-Bold"/>
                <a:sym typeface="Neue Machina Ultra-Bold"/>
              </a:rPr>
              <a:t>performances chronométriques</a:t>
            </a:r>
            <a:r>
              <a:rPr lang="en-US" sz="2535">
                <a:solidFill>
                  <a:srgbClr val="FFFFFF"/>
                </a:solidFill>
                <a:latin typeface="Neue Machina"/>
                <a:ea typeface="Neue Machina"/>
                <a:cs typeface="Neue Machina"/>
                <a:sym typeface="Neue Machina"/>
              </a:rPr>
              <a:t> et leur </a:t>
            </a:r>
            <a:r>
              <a:rPr lang="en-US" b="true" sz="2535">
                <a:solidFill>
                  <a:srgbClr val="FFFFFF"/>
                </a:solidFill>
                <a:latin typeface="Neue Machina Ultra-Bold"/>
                <a:ea typeface="Neue Machina Ultra-Bold"/>
                <a:cs typeface="Neue Machina Ultra-Bold"/>
                <a:sym typeface="Neue Machina Ultra-Bold"/>
              </a:rPr>
              <a:t>classement</a:t>
            </a:r>
            <a:r>
              <a:rPr lang="en-US" sz="2535">
                <a:solidFill>
                  <a:srgbClr val="FFFFFF"/>
                </a:solidFill>
                <a:latin typeface="Neue Machina"/>
                <a:ea typeface="Neue Machina"/>
                <a:cs typeface="Neue Machina"/>
                <a:sym typeface="Neue Machina"/>
              </a:rPr>
              <a:t>. Une attention particulière a été portée aux </a:t>
            </a:r>
            <a:r>
              <a:rPr lang="en-US" b="true" sz="2535">
                <a:solidFill>
                  <a:srgbClr val="FFFFFF"/>
                </a:solidFill>
                <a:latin typeface="Neue Machina Ultra-Bold"/>
                <a:ea typeface="Neue Machina Ultra-Bold"/>
                <a:cs typeface="Neue Machina Ultra-Bold"/>
                <a:sym typeface="Neue Machina Ultra-Bold"/>
              </a:rPr>
              <a:t>médailles remportées</a:t>
            </a:r>
            <a:r>
              <a:rPr lang="en-US" sz="2535">
                <a:solidFill>
                  <a:srgbClr val="FFFFFF"/>
                </a:solidFill>
                <a:latin typeface="Neue Machina"/>
                <a:ea typeface="Neue Machina"/>
                <a:cs typeface="Neue Machina"/>
                <a:sym typeface="Neue Machina"/>
              </a:rPr>
              <a:t>, permettant d’identifier les nageurs et nations les plus performants au fil des éditions olympiques.</a:t>
            </a:r>
          </a:p>
        </p:txBody>
      </p:sp>
      <p:sp>
        <p:nvSpPr>
          <p:cNvPr name="Freeform 11" id="11"/>
          <p:cNvSpPr/>
          <p:nvPr/>
        </p:nvSpPr>
        <p:spPr>
          <a:xfrm flipH="false" flipV="false" rot="2282453">
            <a:off x="599136" y="856982"/>
            <a:ext cx="859128" cy="756032"/>
          </a:xfrm>
          <a:custGeom>
            <a:avLst/>
            <a:gdLst/>
            <a:ahLst/>
            <a:cxnLst/>
            <a:rect r="r" b="b" t="t" l="l"/>
            <a:pathLst>
              <a:path h="756032" w="859128">
                <a:moveTo>
                  <a:pt x="0" y="0"/>
                </a:moveTo>
                <a:lnTo>
                  <a:pt x="859128" y="0"/>
                </a:lnTo>
                <a:lnTo>
                  <a:pt x="859128" y="756033"/>
                </a:lnTo>
                <a:lnTo>
                  <a:pt x="0" y="75603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2544675">
            <a:off x="304" y="8182356"/>
            <a:ext cx="2882807" cy="2241382"/>
          </a:xfrm>
          <a:custGeom>
            <a:avLst/>
            <a:gdLst/>
            <a:ahLst/>
            <a:cxnLst/>
            <a:rect r="r" b="b" t="t" l="l"/>
            <a:pathLst>
              <a:path h="2241382" w="2882807">
                <a:moveTo>
                  <a:pt x="0" y="0"/>
                </a:moveTo>
                <a:lnTo>
                  <a:pt x="2882806" y="0"/>
                </a:lnTo>
                <a:lnTo>
                  <a:pt x="2882806" y="2241382"/>
                </a:lnTo>
                <a:lnTo>
                  <a:pt x="0" y="224138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3" id="13"/>
          <p:cNvSpPr/>
          <p:nvPr/>
        </p:nvSpPr>
        <p:spPr>
          <a:xfrm flipH="false" flipV="true" rot="0">
            <a:off x="15402109" y="1028700"/>
            <a:ext cx="3247203" cy="787447"/>
          </a:xfrm>
          <a:custGeom>
            <a:avLst/>
            <a:gdLst/>
            <a:ahLst/>
            <a:cxnLst/>
            <a:rect r="r" b="b" t="t" l="l"/>
            <a:pathLst>
              <a:path h="787447" w="3247203">
                <a:moveTo>
                  <a:pt x="0" y="787447"/>
                </a:moveTo>
                <a:lnTo>
                  <a:pt x="3247203" y="787447"/>
                </a:lnTo>
                <a:lnTo>
                  <a:pt x="3247203" y="0"/>
                </a:lnTo>
                <a:lnTo>
                  <a:pt x="0" y="0"/>
                </a:lnTo>
                <a:lnTo>
                  <a:pt x="0" y="787447"/>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4" id="14"/>
          <p:cNvSpPr/>
          <p:nvPr/>
        </p:nvSpPr>
        <p:spPr>
          <a:xfrm flipH="true" flipV="false" rot="-1519053">
            <a:off x="16913843" y="8916730"/>
            <a:ext cx="690914" cy="683141"/>
          </a:xfrm>
          <a:custGeom>
            <a:avLst/>
            <a:gdLst/>
            <a:ahLst/>
            <a:cxnLst/>
            <a:rect r="r" b="b" t="t" l="l"/>
            <a:pathLst>
              <a:path h="683141" w="690914">
                <a:moveTo>
                  <a:pt x="690914" y="0"/>
                </a:moveTo>
                <a:lnTo>
                  <a:pt x="0" y="0"/>
                </a:lnTo>
                <a:lnTo>
                  <a:pt x="0" y="683140"/>
                </a:lnTo>
                <a:lnTo>
                  <a:pt x="690914" y="683140"/>
                </a:lnTo>
                <a:lnTo>
                  <a:pt x="690914"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5" id="15"/>
          <p:cNvSpPr/>
          <p:nvPr/>
        </p:nvSpPr>
        <p:spPr>
          <a:xfrm flipH="false" flipV="false" rot="0">
            <a:off x="12140174" y="3996588"/>
            <a:ext cx="4595839" cy="4595839"/>
          </a:xfrm>
          <a:custGeom>
            <a:avLst/>
            <a:gdLst/>
            <a:ahLst/>
            <a:cxnLst/>
            <a:rect r="r" b="b" t="t" l="l"/>
            <a:pathLst>
              <a:path h="4595839" w="4595839">
                <a:moveTo>
                  <a:pt x="0" y="0"/>
                </a:moveTo>
                <a:lnTo>
                  <a:pt x="4595839" y="0"/>
                </a:lnTo>
                <a:lnTo>
                  <a:pt x="4595839" y="4595839"/>
                </a:lnTo>
                <a:lnTo>
                  <a:pt x="0" y="4595839"/>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16" id="16"/>
          <p:cNvSpPr/>
          <p:nvPr/>
        </p:nvSpPr>
        <p:spPr>
          <a:xfrm flipH="false" flipV="false" rot="0">
            <a:off x="11969958" y="3826372"/>
            <a:ext cx="4595839" cy="4595839"/>
          </a:xfrm>
          <a:custGeom>
            <a:avLst/>
            <a:gdLst/>
            <a:ahLst/>
            <a:cxnLst/>
            <a:rect r="r" b="b" t="t" l="l"/>
            <a:pathLst>
              <a:path h="4595839" w="4595839">
                <a:moveTo>
                  <a:pt x="0" y="0"/>
                </a:moveTo>
                <a:lnTo>
                  <a:pt x="4595839" y="0"/>
                </a:lnTo>
                <a:lnTo>
                  <a:pt x="4595839" y="4595839"/>
                </a:lnTo>
                <a:lnTo>
                  <a:pt x="0" y="4595839"/>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a:ln w="38100" cap="sq">
            <a:solidFill>
              <a:srgbClr val="000000"/>
            </a:solidFill>
            <a:prstDash val="solid"/>
            <a:miter/>
          </a:ln>
        </p:spPr>
      </p:sp>
      <p:sp>
        <p:nvSpPr>
          <p:cNvPr name="Freeform 17" id="17"/>
          <p:cNvSpPr/>
          <p:nvPr/>
        </p:nvSpPr>
        <p:spPr>
          <a:xfrm flipH="false" flipV="false" rot="0">
            <a:off x="12627047" y="4571319"/>
            <a:ext cx="3622094" cy="3105945"/>
          </a:xfrm>
          <a:custGeom>
            <a:avLst/>
            <a:gdLst/>
            <a:ahLst/>
            <a:cxnLst/>
            <a:rect r="r" b="b" t="t" l="l"/>
            <a:pathLst>
              <a:path h="3105945" w="3622094">
                <a:moveTo>
                  <a:pt x="0" y="0"/>
                </a:moveTo>
                <a:lnTo>
                  <a:pt x="3622094" y="0"/>
                </a:lnTo>
                <a:lnTo>
                  <a:pt x="3622094" y="3105945"/>
                </a:lnTo>
                <a:lnTo>
                  <a:pt x="0" y="3105945"/>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TextBox 18" id="18"/>
          <p:cNvSpPr txBox="true"/>
          <p:nvPr/>
        </p:nvSpPr>
        <p:spPr>
          <a:xfrm rot="0">
            <a:off x="1599955" y="1320847"/>
            <a:ext cx="8300631" cy="981075"/>
          </a:xfrm>
          <a:prstGeom prst="rect">
            <a:avLst/>
          </a:prstGeom>
        </p:spPr>
        <p:txBody>
          <a:bodyPr anchor="t" rtlCol="false" tIns="0" lIns="0" bIns="0" rIns="0">
            <a:spAutoFit/>
          </a:bodyPr>
          <a:lstStyle/>
          <a:p>
            <a:pPr algn="ctr" marL="0" indent="0" lvl="0">
              <a:lnSpc>
                <a:spcPts val="7653"/>
              </a:lnSpc>
              <a:spcBef>
                <a:spcPct val="0"/>
              </a:spcBef>
            </a:pPr>
            <a:r>
              <a:rPr lang="en-US" b="true" sz="6378">
                <a:solidFill>
                  <a:srgbClr val="FFFFFF"/>
                </a:solidFill>
                <a:latin typeface="Code Pro Bold"/>
                <a:ea typeface="Code Pro Bold"/>
                <a:cs typeface="Code Pro Bold"/>
                <a:sym typeface="Code Pro Bold"/>
              </a:rPr>
              <a:t>Donnees utilisées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3609739" y="2380105"/>
            <a:ext cx="4596941" cy="4326871"/>
          </a:xfrm>
          <a:custGeom>
            <a:avLst/>
            <a:gdLst/>
            <a:ahLst/>
            <a:cxnLst/>
            <a:rect r="r" b="b" t="t" l="l"/>
            <a:pathLst>
              <a:path h="4326871" w="4596941">
                <a:moveTo>
                  <a:pt x="0" y="0"/>
                </a:moveTo>
                <a:lnTo>
                  <a:pt x="4596941" y="0"/>
                </a:lnTo>
                <a:lnTo>
                  <a:pt x="4596941" y="4326871"/>
                </a:lnTo>
                <a:lnTo>
                  <a:pt x="0" y="43268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7773344" y="1150414"/>
            <a:ext cx="9485956" cy="8229600"/>
            <a:chOff x="0" y="0"/>
            <a:chExt cx="2498359" cy="2167467"/>
          </a:xfrm>
        </p:grpSpPr>
        <p:sp>
          <p:nvSpPr>
            <p:cNvPr name="Freeform 5" id="5"/>
            <p:cNvSpPr/>
            <p:nvPr/>
          </p:nvSpPr>
          <p:spPr>
            <a:xfrm flipH="false" flipV="false" rot="0">
              <a:off x="0" y="0"/>
              <a:ext cx="2498359" cy="2167467"/>
            </a:xfrm>
            <a:custGeom>
              <a:avLst/>
              <a:gdLst/>
              <a:ahLst/>
              <a:cxnLst/>
              <a:rect r="r" b="b" t="t" l="l"/>
              <a:pathLst>
                <a:path h="2167467" w="2498359">
                  <a:moveTo>
                    <a:pt x="22036" y="0"/>
                  </a:moveTo>
                  <a:lnTo>
                    <a:pt x="2476323" y="0"/>
                  </a:lnTo>
                  <a:cubicBezTo>
                    <a:pt x="2482167" y="0"/>
                    <a:pt x="2487772" y="2322"/>
                    <a:pt x="2491904" y="6454"/>
                  </a:cubicBezTo>
                  <a:cubicBezTo>
                    <a:pt x="2496037" y="10587"/>
                    <a:pt x="2498359" y="16192"/>
                    <a:pt x="2498359" y="22036"/>
                  </a:cubicBezTo>
                  <a:lnTo>
                    <a:pt x="2498359" y="2145431"/>
                  </a:lnTo>
                  <a:cubicBezTo>
                    <a:pt x="2498359" y="2157601"/>
                    <a:pt x="2488493" y="2167467"/>
                    <a:pt x="2476323" y="2167467"/>
                  </a:cubicBezTo>
                  <a:lnTo>
                    <a:pt x="22036" y="2167467"/>
                  </a:lnTo>
                  <a:cubicBezTo>
                    <a:pt x="16192" y="2167467"/>
                    <a:pt x="10587" y="2165145"/>
                    <a:pt x="6454" y="2161012"/>
                  </a:cubicBezTo>
                  <a:cubicBezTo>
                    <a:pt x="2322" y="2156880"/>
                    <a:pt x="0" y="2151275"/>
                    <a:pt x="0" y="2145431"/>
                  </a:cubicBezTo>
                  <a:lnTo>
                    <a:pt x="0" y="22036"/>
                  </a:lnTo>
                  <a:cubicBezTo>
                    <a:pt x="0" y="9866"/>
                    <a:pt x="9866" y="0"/>
                    <a:pt x="22036" y="0"/>
                  </a:cubicBezTo>
                  <a:close/>
                </a:path>
              </a:pathLst>
            </a:custGeom>
            <a:solidFill>
              <a:srgbClr val="000000"/>
            </a:solidFill>
          </p:spPr>
        </p:sp>
        <p:sp>
          <p:nvSpPr>
            <p:cNvPr name="TextBox 6" id="6"/>
            <p:cNvSpPr txBox="true"/>
            <p:nvPr/>
          </p:nvSpPr>
          <p:spPr>
            <a:xfrm>
              <a:off x="0" y="-9525"/>
              <a:ext cx="2498359" cy="2176992"/>
            </a:xfrm>
            <a:prstGeom prst="rect">
              <a:avLst/>
            </a:prstGeom>
          </p:spPr>
          <p:txBody>
            <a:bodyPr anchor="ctr" rtlCol="false" tIns="50800" lIns="50800" bIns="50800" rIns="50800"/>
            <a:lstStyle/>
            <a:p>
              <a:pPr algn="ctr">
                <a:lnSpc>
                  <a:spcPts val="2520"/>
                </a:lnSpc>
              </a:pPr>
            </a:p>
          </p:txBody>
        </p:sp>
      </p:grpSp>
      <p:grpSp>
        <p:nvGrpSpPr>
          <p:cNvPr name="Group 7" id="7"/>
          <p:cNvGrpSpPr/>
          <p:nvPr/>
        </p:nvGrpSpPr>
        <p:grpSpPr>
          <a:xfrm rot="0">
            <a:off x="7635425" y="1028700"/>
            <a:ext cx="9485956" cy="8229600"/>
            <a:chOff x="0" y="0"/>
            <a:chExt cx="2498359" cy="2167467"/>
          </a:xfrm>
        </p:grpSpPr>
        <p:sp>
          <p:nvSpPr>
            <p:cNvPr name="Freeform 8" id="8"/>
            <p:cNvSpPr/>
            <p:nvPr/>
          </p:nvSpPr>
          <p:spPr>
            <a:xfrm flipH="false" flipV="false" rot="0">
              <a:off x="0" y="0"/>
              <a:ext cx="2498359" cy="2167467"/>
            </a:xfrm>
            <a:custGeom>
              <a:avLst/>
              <a:gdLst/>
              <a:ahLst/>
              <a:cxnLst/>
              <a:rect r="r" b="b" t="t" l="l"/>
              <a:pathLst>
                <a:path h="2167467" w="2498359">
                  <a:moveTo>
                    <a:pt x="22036" y="0"/>
                  </a:moveTo>
                  <a:lnTo>
                    <a:pt x="2476323" y="0"/>
                  </a:lnTo>
                  <a:cubicBezTo>
                    <a:pt x="2482167" y="0"/>
                    <a:pt x="2487772" y="2322"/>
                    <a:pt x="2491904" y="6454"/>
                  </a:cubicBezTo>
                  <a:cubicBezTo>
                    <a:pt x="2496037" y="10587"/>
                    <a:pt x="2498359" y="16192"/>
                    <a:pt x="2498359" y="22036"/>
                  </a:cubicBezTo>
                  <a:lnTo>
                    <a:pt x="2498359" y="2145431"/>
                  </a:lnTo>
                  <a:cubicBezTo>
                    <a:pt x="2498359" y="2157601"/>
                    <a:pt x="2488493" y="2167467"/>
                    <a:pt x="2476323" y="2167467"/>
                  </a:cubicBezTo>
                  <a:lnTo>
                    <a:pt x="22036" y="2167467"/>
                  </a:lnTo>
                  <a:cubicBezTo>
                    <a:pt x="16192" y="2167467"/>
                    <a:pt x="10587" y="2165145"/>
                    <a:pt x="6454" y="2161012"/>
                  </a:cubicBezTo>
                  <a:cubicBezTo>
                    <a:pt x="2322" y="2156880"/>
                    <a:pt x="0" y="2151275"/>
                    <a:pt x="0" y="2145431"/>
                  </a:cubicBezTo>
                  <a:lnTo>
                    <a:pt x="0" y="22036"/>
                  </a:lnTo>
                  <a:cubicBezTo>
                    <a:pt x="0" y="9866"/>
                    <a:pt x="9866" y="0"/>
                    <a:pt x="22036" y="0"/>
                  </a:cubicBezTo>
                  <a:close/>
                </a:path>
              </a:pathLst>
            </a:custGeom>
            <a:solidFill>
              <a:srgbClr val="0048A8"/>
            </a:solidFill>
          </p:spPr>
        </p:sp>
        <p:sp>
          <p:nvSpPr>
            <p:cNvPr name="TextBox 9" id="9"/>
            <p:cNvSpPr txBox="true"/>
            <p:nvPr/>
          </p:nvSpPr>
          <p:spPr>
            <a:xfrm>
              <a:off x="0" y="-9525"/>
              <a:ext cx="2498359" cy="2176992"/>
            </a:xfrm>
            <a:prstGeom prst="rect">
              <a:avLst/>
            </a:prstGeom>
          </p:spPr>
          <p:txBody>
            <a:bodyPr anchor="ctr" rtlCol="false" tIns="50800" lIns="50800" bIns="50800" rIns="50800"/>
            <a:lstStyle/>
            <a:p>
              <a:pPr algn="ctr">
                <a:lnSpc>
                  <a:spcPts val="2520"/>
                </a:lnSpc>
              </a:pPr>
            </a:p>
          </p:txBody>
        </p:sp>
      </p:grpSp>
      <p:sp>
        <p:nvSpPr>
          <p:cNvPr name="Freeform 10" id="10"/>
          <p:cNvSpPr/>
          <p:nvPr/>
        </p:nvSpPr>
        <p:spPr>
          <a:xfrm flipH="false" flipV="false" rot="0">
            <a:off x="2227848" y="3818411"/>
            <a:ext cx="4595839" cy="4595839"/>
          </a:xfrm>
          <a:custGeom>
            <a:avLst/>
            <a:gdLst/>
            <a:ahLst/>
            <a:cxnLst/>
            <a:rect r="r" b="b" t="t" l="l"/>
            <a:pathLst>
              <a:path h="4595839" w="4595839">
                <a:moveTo>
                  <a:pt x="0" y="0"/>
                </a:moveTo>
                <a:lnTo>
                  <a:pt x="4595839" y="0"/>
                </a:lnTo>
                <a:lnTo>
                  <a:pt x="4595839" y="4595840"/>
                </a:lnTo>
                <a:lnTo>
                  <a:pt x="0" y="459584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2057631" y="3648195"/>
            <a:ext cx="4595839" cy="4595839"/>
          </a:xfrm>
          <a:custGeom>
            <a:avLst/>
            <a:gdLst/>
            <a:ahLst/>
            <a:cxnLst/>
            <a:rect r="r" b="b" t="t" l="l"/>
            <a:pathLst>
              <a:path h="4595839" w="4595839">
                <a:moveTo>
                  <a:pt x="0" y="0"/>
                </a:moveTo>
                <a:lnTo>
                  <a:pt x="4595839" y="0"/>
                </a:lnTo>
                <a:lnTo>
                  <a:pt x="4595839" y="4595839"/>
                </a:lnTo>
                <a:lnTo>
                  <a:pt x="0" y="459583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a:ln w="38100" cap="sq">
            <a:solidFill>
              <a:srgbClr val="000000"/>
            </a:solidFill>
            <a:prstDash val="solid"/>
            <a:miter/>
          </a:ln>
        </p:spPr>
      </p:sp>
      <p:sp>
        <p:nvSpPr>
          <p:cNvPr name="TextBox 12" id="12"/>
          <p:cNvSpPr txBox="true"/>
          <p:nvPr/>
        </p:nvSpPr>
        <p:spPr>
          <a:xfrm rot="0">
            <a:off x="8022155" y="2284855"/>
            <a:ext cx="8712496" cy="6666163"/>
          </a:xfrm>
          <a:prstGeom prst="rect">
            <a:avLst/>
          </a:prstGeom>
        </p:spPr>
        <p:txBody>
          <a:bodyPr anchor="t" rtlCol="false" tIns="0" lIns="0" bIns="0" rIns="0">
            <a:spAutoFit/>
          </a:bodyPr>
          <a:lstStyle/>
          <a:p>
            <a:pPr algn="ctr" marL="0" indent="0" lvl="0">
              <a:lnSpc>
                <a:spcPts val="3802"/>
              </a:lnSpc>
              <a:spcBef>
                <a:spcPct val="0"/>
              </a:spcBef>
            </a:pPr>
            <a:r>
              <a:rPr lang="en-US" sz="2535">
                <a:solidFill>
                  <a:srgbClr val="FFFFFF"/>
                </a:solidFill>
                <a:latin typeface="Neue Machina"/>
                <a:ea typeface="Neue Machina"/>
                <a:cs typeface="Neue Machina"/>
                <a:sym typeface="Neue Machina"/>
              </a:rPr>
              <a:t>Avant l’analyse, un nettoyage rigoureux des données a été effectué pour garantir leur fiabilité. Les valeurs corrompues et les doublons ont été supprimés afin d’éviter toute redondance ou incohérence. Les temps enregistrés dans des formats variés ont été convertis en secondes pour assurer une comparaison homogène des performances. De plus, les distances des épreuves ont été standardisées en mètres afin de simplifier l’interprétation des résultats. Enfin, une nouvelle variable "Medal" a été créée pour distinguer les médailles d’or, d’argent et de bronze, facilitant ainsi l’analyse des performances individuelles et nationales.</a:t>
            </a:r>
          </a:p>
        </p:txBody>
      </p:sp>
      <p:sp>
        <p:nvSpPr>
          <p:cNvPr name="Freeform 13" id="13"/>
          <p:cNvSpPr/>
          <p:nvPr/>
        </p:nvSpPr>
        <p:spPr>
          <a:xfrm flipH="false" flipV="false" rot="2544675">
            <a:off x="14855771" y="8195006"/>
            <a:ext cx="2882807" cy="2241382"/>
          </a:xfrm>
          <a:custGeom>
            <a:avLst/>
            <a:gdLst/>
            <a:ahLst/>
            <a:cxnLst/>
            <a:rect r="r" b="b" t="t" l="l"/>
            <a:pathLst>
              <a:path h="2241382" w="2882807">
                <a:moveTo>
                  <a:pt x="0" y="0"/>
                </a:moveTo>
                <a:lnTo>
                  <a:pt x="2882806" y="0"/>
                </a:lnTo>
                <a:lnTo>
                  <a:pt x="2882806" y="2241382"/>
                </a:lnTo>
                <a:lnTo>
                  <a:pt x="0" y="224138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4" id="14"/>
          <p:cNvSpPr/>
          <p:nvPr/>
        </p:nvSpPr>
        <p:spPr>
          <a:xfrm flipH="false" flipV="false" rot="0">
            <a:off x="16898872" y="679798"/>
            <a:ext cx="962126" cy="918830"/>
          </a:xfrm>
          <a:custGeom>
            <a:avLst/>
            <a:gdLst/>
            <a:ahLst/>
            <a:cxnLst/>
            <a:rect r="r" b="b" t="t" l="l"/>
            <a:pathLst>
              <a:path h="918830" w="962126">
                <a:moveTo>
                  <a:pt x="0" y="0"/>
                </a:moveTo>
                <a:lnTo>
                  <a:pt x="962126" y="0"/>
                </a:lnTo>
                <a:lnTo>
                  <a:pt x="962126" y="918831"/>
                </a:lnTo>
                <a:lnTo>
                  <a:pt x="0" y="918831"/>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5" id="15"/>
          <p:cNvSpPr/>
          <p:nvPr/>
        </p:nvSpPr>
        <p:spPr>
          <a:xfrm flipH="false" flipV="true" rot="0">
            <a:off x="-242040" y="811182"/>
            <a:ext cx="3247203" cy="787447"/>
          </a:xfrm>
          <a:custGeom>
            <a:avLst/>
            <a:gdLst/>
            <a:ahLst/>
            <a:cxnLst/>
            <a:rect r="r" b="b" t="t" l="l"/>
            <a:pathLst>
              <a:path h="787447" w="3247203">
                <a:moveTo>
                  <a:pt x="0" y="787447"/>
                </a:moveTo>
                <a:lnTo>
                  <a:pt x="3247204" y="787447"/>
                </a:lnTo>
                <a:lnTo>
                  <a:pt x="3247204" y="0"/>
                </a:lnTo>
                <a:lnTo>
                  <a:pt x="0" y="0"/>
                </a:lnTo>
                <a:lnTo>
                  <a:pt x="0" y="787447"/>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16" id="16"/>
          <p:cNvSpPr/>
          <p:nvPr/>
        </p:nvSpPr>
        <p:spPr>
          <a:xfrm flipH="false" flipV="false" rot="2282453">
            <a:off x="721516" y="8937680"/>
            <a:ext cx="859128" cy="756032"/>
          </a:xfrm>
          <a:custGeom>
            <a:avLst/>
            <a:gdLst/>
            <a:ahLst/>
            <a:cxnLst/>
            <a:rect r="r" b="b" t="t" l="l"/>
            <a:pathLst>
              <a:path h="756032" w="859128">
                <a:moveTo>
                  <a:pt x="0" y="0"/>
                </a:moveTo>
                <a:lnTo>
                  <a:pt x="859127" y="0"/>
                </a:lnTo>
                <a:lnTo>
                  <a:pt x="859127" y="756033"/>
                </a:lnTo>
                <a:lnTo>
                  <a:pt x="0" y="756033"/>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Freeform 17" id="17"/>
          <p:cNvSpPr/>
          <p:nvPr/>
        </p:nvSpPr>
        <p:spPr>
          <a:xfrm flipH="false" flipV="false" rot="0">
            <a:off x="2424167" y="3888715"/>
            <a:ext cx="3862768" cy="4114800"/>
          </a:xfrm>
          <a:custGeom>
            <a:avLst/>
            <a:gdLst/>
            <a:ahLst/>
            <a:cxnLst/>
            <a:rect r="r" b="b" t="t" l="l"/>
            <a:pathLst>
              <a:path h="4114800" w="3862768">
                <a:moveTo>
                  <a:pt x="0" y="0"/>
                </a:moveTo>
                <a:lnTo>
                  <a:pt x="3862768" y="0"/>
                </a:lnTo>
                <a:lnTo>
                  <a:pt x="3862768" y="4114800"/>
                </a:lnTo>
                <a:lnTo>
                  <a:pt x="0" y="4114800"/>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TextBox 18" id="18"/>
          <p:cNvSpPr txBox="true"/>
          <p:nvPr/>
        </p:nvSpPr>
        <p:spPr>
          <a:xfrm rot="0">
            <a:off x="8702876" y="1484760"/>
            <a:ext cx="7626893" cy="772483"/>
          </a:xfrm>
          <a:prstGeom prst="rect">
            <a:avLst/>
          </a:prstGeom>
        </p:spPr>
        <p:txBody>
          <a:bodyPr anchor="t" rtlCol="false" tIns="0" lIns="0" bIns="0" rIns="0">
            <a:spAutoFit/>
          </a:bodyPr>
          <a:lstStyle/>
          <a:p>
            <a:pPr algn="ctr" marL="0" indent="0" lvl="0">
              <a:lnSpc>
                <a:spcPts val="6085"/>
              </a:lnSpc>
              <a:spcBef>
                <a:spcPct val="0"/>
              </a:spcBef>
            </a:pPr>
            <a:r>
              <a:rPr lang="en-US" b="true" sz="5071">
                <a:solidFill>
                  <a:srgbClr val="FFFFFF"/>
                </a:solidFill>
                <a:latin typeface="Code Pro Bold"/>
                <a:ea typeface="Code Pro Bold"/>
                <a:cs typeface="Code Pro Bold"/>
                <a:sym typeface="Code Pro Bold"/>
              </a:rPr>
              <a:t>Nettoyage des donnees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2244388" y="1430620"/>
            <a:ext cx="13799223" cy="7192845"/>
          </a:xfrm>
          <a:custGeom>
            <a:avLst/>
            <a:gdLst/>
            <a:ahLst/>
            <a:cxnLst/>
            <a:rect r="r" b="b" t="t" l="l"/>
            <a:pathLst>
              <a:path h="7192845" w="13799223">
                <a:moveTo>
                  <a:pt x="0" y="0"/>
                </a:moveTo>
                <a:lnTo>
                  <a:pt x="13799224" y="0"/>
                </a:lnTo>
                <a:lnTo>
                  <a:pt x="13799224" y="7192845"/>
                </a:lnTo>
                <a:lnTo>
                  <a:pt x="0" y="719284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3236628" y="3391789"/>
            <a:ext cx="12486996" cy="4433503"/>
          </a:xfrm>
          <a:prstGeom prst="rect">
            <a:avLst/>
          </a:prstGeom>
        </p:spPr>
        <p:txBody>
          <a:bodyPr anchor="t" rtlCol="false" tIns="0" lIns="0" bIns="0" rIns="0">
            <a:spAutoFit/>
          </a:bodyPr>
          <a:lstStyle/>
          <a:p>
            <a:pPr algn="ctr" marL="0" indent="0" lvl="0">
              <a:lnSpc>
                <a:spcPts val="3952"/>
              </a:lnSpc>
              <a:spcBef>
                <a:spcPct val="0"/>
              </a:spcBef>
            </a:pPr>
            <a:r>
              <a:rPr lang="en-US" sz="2635">
                <a:solidFill>
                  <a:srgbClr val="000000"/>
                </a:solidFill>
                <a:latin typeface="Neue Machina"/>
                <a:ea typeface="Neue Machina"/>
                <a:cs typeface="Neue Machina"/>
                <a:sym typeface="Neue Machina"/>
              </a:rPr>
              <a:t>L’analyse des performances olympiques en natation a été réalisée à l’aide de </a:t>
            </a:r>
            <a:r>
              <a:rPr lang="en-US" b="true" sz="2635">
                <a:solidFill>
                  <a:srgbClr val="000000"/>
                </a:solidFill>
                <a:latin typeface="Neue Machina Ultra-Bold"/>
                <a:ea typeface="Neue Machina Ultra-Bold"/>
                <a:cs typeface="Neue Machina Ultra-Bold"/>
                <a:sym typeface="Neue Machina Ultra-Bold"/>
              </a:rPr>
              <a:t>Python </a:t>
            </a:r>
            <a:r>
              <a:rPr lang="en-US" sz="2635">
                <a:solidFill>
                  <a:srgbClr val="000000"/>
                </a:solidFill>
                <a:latin typeface="Neue Machina"/>
                <a:ea typeface="Neue Machina"/>
                <a:cs typeface="Neue Machina"/>
                <a:sym typeface="Neue Machina"/>
              </a:rPr>
              <a:t>et </a:t>
            </a:r>
            <a:r>
              <a:rPr lang="en-US" b="true" sz="2635">
                <a:solidFill>
                  <a:srgbClr val="000000"/>
                </a:solidFill>
                <a:latin typeface="Neue Machina Ultra-Bold"/>
                <a:ea typeface="Neue Machina Ultra-Bold"/>
                <a:cs typeface="Neue Machina Ultra-Bold"/>
                <a:sym typeface="Neue Machina Ultra-Bold"/>
              </a:rPr>
              <a:t>Power BI</a:t>
            </a:r>
            <a:r>
              <a:rPr lang="en-US" sz="2635">
                <a:solidFill>
                  <a:srgbClr val="000000"/>
                </a:solidFill>
                <a:latin typeface="Neue Machina"/>
                <a:ea typeface="Neue Machina"/>
                <a:cs typeface="Neue Machina"/>
                <a:sym typeface="Neue Machina"/>
              </a:rPr>
              <a:t>. Python a servi au traitement et à l’exploration des données, avec </a:t>
            </a:r>
            <a:r>
              <a:rPr lang="en-US" b="true" sz="2635">
                <a:solidFill>
                  <a:srgbClr val="000000"/>
                </a:solidFill>
                <a:latin typeface="Neue Machina Ultra-Bold"/>
                <a:ea typeface="Neue Machina Ultra-Bold"/>
                <a:cs typeface="Neue Machina Ultra-Bold"/>
                <a:sym typeface="Neue Machina Ultra-Bold"/>
              </a:rPr>
              <a:t>Pandas </a:t>
            </a:r>
            <a:r>
              <a:rPr lang="en-US" sz="2635">
                <a:solidFill>
                  <a:srgbClr val="000000"/>
                </a:solidFill>
                <a:latin typeface="Neue Machina"/>
                <a:ea typeface="Neue Machina"/>
                <a:cs typeface="Neue Machina"/>
                <a:sym typeface="Neue Machina"/>
              </a:rPr>
              <a:t>pour la manipulation des données et </a:t>
            </a:r>
            <a:r>
              <a:rPr lang="en-US" b="true" sz="2635">
                <a:solidFill>
                  <a:srgbClr val="000000"/>
                </a:solidFill>
                <a:latin typeface="Neue Machina Ultra-Bold"/>
                <a:ea typeface="Neue Machina Ultra-Bold"/>
                <a:cs typeface="Neue Machina Ultra-Bold"/>
                <a:sym typeface="Neue Machina Ultra-Bold"/>
              </a:rPr>
              <a:t>NumPy</a:t>
            </a:r>
            <a:r>
              <a:rPr lang="en-US" sz="2635">
                <a:solidFill>
                  <a:srgbClr val="000000"/>
                </a:solidFill>
                <a:latin typeface="Neue Machina"/>
                <a:ea typeface="Neue Machina"/>
                <a:cs typeface="Neue Machina"/>
                <a:sym typeface="Neue Machina"/>
              </a:rPr>
              <a:t> pour les calculs statistiques. Le script a été exécuté dans </a:t>
            </a:r>
            <a:r>
              <a:rPr lang="en-US" b="true" sz="2635">
                <a:solidFill>
                  <a:srgbClr val="000000"/>
                </a:solidFill>
                <a:latin typeface="Neue Machina Ultra-Bold"/>
                <a:ea typeface="Neue Machina Ultra-Bold"/>
                <a:cs typeface="Neue Machina Ultra-Bold"/>
                <a:sym typeface="Neue Machina Ultra-Bold"/>
              </a:rPr>
              <a:t>Google colab</a:t>
            </a:r>
            <a:r>
              <a:rPr lang="en-US" sz="2635">
                <a:solidFill>
                  <a:srgbClr val="000000"/>
                </a:solidFill>
                <a:latin typeface="Neue Machina"/>
                <a:ea typeface="Neue Machina"/>
                <a:cs typeface="Neue Machina"/>
                <a:sym typeface="Neue Machina"/>
              </a:rPr>
              <a:t>, facilitant l’analyse itérative et la documentation des étapes. Pour la présentation des résultats, </a:t>
            </a:r>
            <a:r>
              <a:rPr lang="en-US" b="true" sz="2635">
                <a:solidFill>
                  <a:srgbClr val="000000"/>
                </a:solidFill>
                <a:latin typeface="Neue Machina Ultra-Bold"/>
                <a:ea typeface="Neue Machina Ultra-Bold"/>
                <a:cs typeface="Neue Machina Ultra-Bold"/>
                <a:sym typeface="Neue Machina Ultra-Bold"/>
              </a:rPr>
              <a:t>Power BI</a:t>
            </a:r>
            <a:r>
              <a:rPr lang="en-US" sz="2635">
                <a:solidFill>
                  <a:srgbClr val="000000"/>
                </a:solidFill>
                <a:latin typeface="Neue Machina"/>
                <a:ea typeface="Neue Machina"/>
                <a:cs typeface="Neue Machina"/>
                <a:sym typeface="Neue Machina"/>
              </a:rPr>
              <a:t> a permis de construire un tableau de bord interactif, mettant en avant les performances des nageurs et des pays à travers des visualisations dynamiques et synthétiques.</a:t>
            </a:r>
          </a:p>
        </p:txBody>
      </p:sp>
      <p:sp>
        <p:nvSpPr>
          <p:cNvPr name="TextBox 5" id="5"/>
          <p:cNvSpPr txBox="true"/>
          <p:nvPr/>
        </p:nvSpPr>
        <p:spPr>
          <a:xfrm rot="0">
            <a:off x="5666680" y="2437840"/>
            <a:ext cx="7626893" cy="772483"/>
          </a:xfrm>
          <a:prstGeom prst="rect">
            <a:avLst/>
          </a:prstGeom>
        </p:spPr>
        <p:txBody>
          <a:bodyPr anchor="t" rtlCol="false" tIns="0" lIns="0" bIns="0" rIns="0">
            <a:spAutoFit/>
          </a:bodyPr>
          <a:lstStyle/>
          <a:p>
            <a:pPr algn="ctr" marL="0" indent="0" lvl="0">
              <a:lnSpc>
                <a:spcPts val="6085"/>
              </a:lnSpc>
              <a:spcBef>
                <a:spcPct val="0"/>
              </a:spcBef>
            </a:pPr>
            <a:r>
              <a:rPr lang="en-US" b="true" sz="5071">
                <a:solidFill>
                  <a:srgbClr val="0048A8"/>
                </a:solidFill>
                <a:latin typeface="Code Pro Bold"/>
                <a:ea typeface="Code Pro Bold"/>
                <a:cs typeface="Code Pro Bold"/>
                <a:sym typeface="Code Pro Bold"/>
              </a:rPr>
              <a:t>Outils utilisés</a:t>
            </a:r>
          </a:p>
        </p:txBody>
      </p:sp>
      <p:sp>
        <p:nvSpPr>
          <p:cNvPr name="Freeform 6" id="6"/>
          <p:cNvSpPr/>
          <p:nvPr/>
        </p:nvSpPr>
        <p:spPr>
          <a:xfrm flipH="false" flipV="false" rot="0">
            <a:off x="16043612" y="7547552"/>
            <a:ext cx="3541006" cy="3421497"/>
          </a:xfrm>
          <a:custGeom>
            <a:avLst/>
            <a:gdLst/>
            <a:ahLst/>
            <a:cxnLst/>
            <a:rect r="r" b="b" t="t" l="l"/>
            <a:pathLst>
              <a:path h="3421497" w="3541006">
                <a:moveTo>
                  <a:pt x="0" y="0"/>
                </a:moveTo>
                <a:lnTo>
                  <a:pt x="3541005" y="0"/>
                </a:lnTo>
                <a:lnTo>
                  <a:pt x="3541005" y="3421496"/>
                </a:lnTo>
                <a:lnTo>
                  <a:pt x="0" y="342149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967042" y="-1863351"/>
            <a:ext cx="4559335" cy="4114800"/>
          </a:xfrm>
          <a:custGeom>
            <a:avLst/>
            <a:gdLst/>
            <a:ahLst/>
            <a:cxnLst/>
            <a:rect r="r" b="b" t="t" l="l"/>
            <a:pathLst>
              <a:path h="4114800" w="4559335">
                <a:moveTo>
                  <a:pt x="0" y="0"/>
                </a:moveTo>
                <a:lnTo>
                  <a:pt x="4559335" y="0"/>
                </a:lnTo>
                <a:lnTo>
                  <a:pt x="4559335"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5526436" y="5646641"/>
            <a:ext cx="1544370" cy="1403446"/>
          </a:xfrm>
          <a:custGeom>
            <a:avLst/>
            <a:gdLst/>
            <a:ahLst/>
            <a:cxnLst/>
            <a:rect r="r" b="b" t="t" l="l"/>
            <a:pathLst>
              <a:path h="1403446" w="1544370">
                <a:moveTo>
                  <a:pt x="0" y="0"/>
                </a:moveTo>
                <a:lnTo>
                  <a:pt x="1544370" y="0"/>
                </a:lnTo>
                <a:lnTo>
                  <a:pt x="1544370" y="1403446"/>
                </a:lnTo>
                <a:lnTo>
                  <a:pt x="0" y="140344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2101016">
            <a:off x="-672667" y="8433866"/>
            <a:ext cx="2882807" cy="2241382"/>
          </a:xfrm>
          <a:custGeom>
            <a:avLst/>
            <a:gdLst/>
            <a:ahLst/>
            <a:cxnLst/>
            <a:rect r="r" b="b" t="t" l="l"/>
            <a:pathLst>
              <a:path h="2241382" w="2882807">
                <a:moveTo>
                  <a:pt x="0" y="0"/>
                </a:moveTo>
                <a:lnTo>
                  <a:pt x="2882806" y="0"/>
                </a:lnTo>
                <a:lnTo>
                  <a:pt x="2882806" y="2241382"/>
                </a:lnTo>
                <a:lnTo>
                  <a:pt x="0" y="2241382"/>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0" id="10"/>
          <p:cNvSpPr/>
          <p:nvPr/>
        </p:nvSpPr>
        <p:spPr>
          <a:xfrm flipH="false" flipV="false" rot="0">
            <a:off x="17070806" y="-743238"/>
            <a:ext cx="3672459" cy="4114800"/>
          </a:xfrm>
          <a:custGeom>
            <a:avLst/>
            <a:gdLst/>
            <a:ahLst/>
            <a:cxnLst/>
            <a:rect r="r" b="b" t="t" l="l"/>
            <a:pathLst>
              <a:path h="4114800" w="3672459">
                <a:moveTo>
                  <a:pt x="0" y="0"/>
                </a:moveTo>
                <a:lnTo>
                  <a:pt x="3672459" y="0"/>
                </a:lnTo>
                <a:lnTo>
                  <a:pt x="3672459" y="4114800"/>
                </a:lnTo>
                <a:lnTo>
                  <a:pt x="0" y="4114800"/>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11" id="11"/>
          <p:cNvSpPr/>
          <p:nvPr/>
        </p:nvSpPr>
        <p:spPr>
          <a:xfrm flipH="false" flipV="false" rot="650079">
            <a:off x="3264193" y="1549128"/>
            <a:ext cx="1358472" cy="1029043"/>
          </a:xfrm>
          <a:custGeom>
            <a:avLst/>
            <a:gdLst/>
            <a:ahLst/>
            <a:cxnLst/>
            <a:rect r="r" b="b" t="t" l="l"/>
            <a:pathLst>
              <a:path h="1029043" w="1358472">
                <a:moveTo>
                  <a:pt x="0" y="0"/>
                </a:moveTo>
                <a:lnTo>
                  <a:pt x="1358473" y="0"/>
                </a:lnTo>
                <a:lnTo>
                  <a:pt x="1358473" y="1029042"/>
                </a:lnTo>
                <a:lnTo>
                  <a:pt x="0" y="1029042"/>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Freeform 12" id="12"/>
          <p:cNvSpPr/>
          <p:nvPr/>
        </p:nvSpPr>
        <p:spPr>
          <a:xfrm flipH="false" flipV="false" rot="0">
            <a:off x="4707275" y="7852146"/>
            <a:ext cx="1114260" cy="997262"/>
          </a:xfrm>
          <a:custGeom>
            <a:avLst/>
            <a:gdLst/>
            <a:ahLst/>
            <a:cxnLst/>
            <a:rect r="r" b="b" t="t" l="l"/>
            <a:pathLst>
              <a:path h="997262" w="1114260">
                <a:moveTo>
                  <a:pt x="0" y="0"/>
                </a:moveTo>
                <a:lnTo>
                  <a:pt x="1114260" y="0"/>
                </a:lnTo>
                <a:lnTo>
                  <a:pt x="1114260" y="997262"/>
                </a:lnTo>
                <a:lnTo>
                  <a:pt x="0" y="997262"/>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grpSp>
        <p:nvGrpSpPr>
          <p:cNvPr name="Group 3" id="3"/>
          <p:cNvGrpSpPr/>
          <p:nvPr/>
        </p:nvGrpSpPr>
        <p:grpSpPr>
          <a:xfrm rot="0">
            <a:off x="758818" y="3724808"/>
            <a:ext cx="16770363" cy="2837383"/>
            <a:chOff x="0" y="0"/>
            <a:chExt cx="22360484" cy="3783178"/>
          </a:xfrm>
        </p:grpSpPr>
        <p:sp>
          <p:nvSpPr>
            <p:cNvPr name="Freeform 4" id="4"/>
            <p:cNvSpPr/>
            <p:nvPr/>
          </p:nvSpPr>
          <p:spPr>
            <a:xfrm flipH="false" flipV="false" rot="0">
              <a:off x="0" y="0"/>
              <a:ext cx="22360485" cy="3783178"/>
            </a:xfrm>
            <a:custGeom>
              <a:avLst/>
              <a:gdLst/>
              <a:ahLst/>
              <a:cxnLst/>
              <a:rect r="r" b="b" t="t" l="l"/>
              <a:pathLst>
                <a:path h="3783178" w="22360485">
                  <a:moveTo>
                    <a:pt x="0" y="0"/>
                  </a:moveTo>
                  <a:lnTo>
                    <a:pt x="22360485" y="0"/>
                  </a:lnTo>
                  <a:lnTo>
                    <a:pt x="22360485" y="3783178"/>
                  </a:lnTo>
                  <a:lnTo>
                    <a:pt x="0" y="3783178"/>
                  </a:lnTo>
                  <a:close/>
                </a:path>
              </a:pathLst>
            </a:custGeom>
            <a:solidFill>
              <a:srgbClr val="000000">
                <a:alpha val="0"/>
              </a:srgbClr>
            </a:solidFill>
          </p:spPr>
        </p:sp>
        <p:sp>
          <p:nvSpPr>
            <p:cNvPr name="TextBox 5" id="5"/>
            <p:cNvSpPr txBox="true"/>
            <p:nvPr/>
          </p:nvSpPr>
          <p:spPr>
            <a:xfrm>
              <a:off x="0" y="-161925"/>
              <a:ext cx="22360484" cy="3945103"/>
            </a:xfrm>
            <a:prstGeom prst="rect">
              <a:avLst/>
            </a:prstGeom>
          </p:spPr>
          <p:txBody>
            <a:bodyPr anchor="t" rtlCol="false" tIns="0" lIns="0" bIns="0" rIns="0"/>
            <a:lstStyle/>
            <a:p>
              <a:pPr algn="ctr">
                <a:lnSpc>
                  <a:spcPts val="11199"/>
                </a:lnSpc>
              </a:pPr>
              <a:r>
                <a:rPr lang="en-US" sz="7998">
                  <a:solidFill>
                    <a:srgbClr val="FFFFFF"/>
                  </a:solidFill>
                  <a:latin typeface="Intro"/>
                  <a:ea typeface="Intro"/>
                  <a:cs typeface="Intro"/>
                  <a:sym typeface="Intro"/>
                </a:rPr>
                <a:t>Analyse des performances par pays</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890131" y="5133764"/>
            <a:ext cx="10856577" cy="2614803"/>
          </a:xfrm>
          <a:custGeom>
            <a:avLst/>
            <a:gdLst/>
            <a:ahLst/>
            <a:cxnLst/>
            <a:rect r="r" b="b" t="t" l="l"/>
            <a:pathLst>
              <a:path h="2614803" w="10856577">
                <a:moveTo>
                  <a:pt x="0" y="0"/>
                </a:moveTo>
                <a:lnTo>
                  <a:pt x="10856578" y="0"/>
                </a:lnTo>
                <a:lnTo>
                  <a:pt x="10856578" y="2614803"/>
                </a:lnTo>
                <a:lnTo>
                  <a:pt x="0" y="2614803"/>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228524" r="0" b="0"/>
            </a:stretch>
          </a:blipFill>
          <a:ln cap="sq">
            <a:noFill/>
            <a:prstDash val="solid"/>
            <a:miter/>
          </a:ln>
        </p:spPr>
      </p:sp>
      <p:grpSp>
        <p:nvGrpSpPr>
          <p:cNvPr name="Group 4" id="4"/>
          <p:cNvGrpSpPr/>
          <p:nvPr/>
        </p:nvGrpSpPr>
        <p:grpSpPr>
          <a:xfrm rot="0">
            <a:off x="893495" y="1028700"/>
            <a:ext cx="10853213" cy="5201965"/>
            <a:chOff x="0" y="0"/>
            <a:chExt cx="2102267" cy="1007620"/>
          </a:xfrm>
        </p:grpSpPr>
        <p:sp>
          <p:nvSpPr>
            <p:cNvPr name="Freeform 5" id="5"/>
            <p:cNvSpPr/>
            <p:nvPr/>
          </p:nvSpPr>
          <p:spPr>
            <a:xfrm flipH="false" flipV="false" rot="0">
              <a:off x="0" y="0"/>
              <a:ext cx="2102267" cy="1007620"/>
            </a:xfrm>
            <a:custGeom>
              <a:avLst/>
              <a:gdLst/>
              <a:ahLst/>
              <a:cxnLst/>
              <a:rect r="r" b="b" t="t" l="l"/>
              <a:pathLst>
                <a:path h="1007620" w="2102267">
                  <a:moveTo>
                    <a:pt x="14267" y="0"/>
                  </a:moveTo>
                  <a:lnTo>
                    <a:pt x="2088000" y="0"/>
                  </a:lnTo>
                  <a:cubicBezTo>
                    <a:pt x="2091784" y="0"/>
                    <a:pt x="2095413" y="1503"/>
                    <a:pt x="2098088" y="4179"/>
                  </a:cubicBezTo>
                  <a:cubicBezTo>
                    <a:pt x="2100764" y="6854"/>
                    <a:pt x="2102267" y="10483"/>
                    <a:pt x="2102267" y="14267"/>
                  </a:cubicBezTo>
                  <a:lnTo>
                    <a:pt x="2102267" y="993354"/>
                  </a:lnTo>
                  <a:cubicBezTo>
                    <a:pt x="2102267" y="1001233"/>
                    <a:pt x="2095879" y="1007620"/>
                    <a:pt x="2088000" y="1007620"/>
                  </a:cubicBezTo>
                  <a:lnTo>
                    <a:pt x="14267" y="1007620"/>
                  </a:lnTo>
                  <a:cubicBezTo>
                    <a:pt x="6387" y="1007620"/>
                    <a:pt x="0" y="1001233"/>
                    <a:pt x="0" y="993354"/>
                  </a:cubicBezTo>
                  <a:lnTo>
                    <a:pt x="0" y="14267"/>
                  </a:lnTo>
                  <a:cubicBezTo>
                    <a:pt x="0" y="6387"/>
                    <a:pt x="6387" y="0"/>
                    <a:pt x="14267" y="0"/>
                  </a:cubicBezTo>
                  <a:close/>
                </a:path>
              </a:pathLst>
            </a:custGeom>
            <a:solidFill>
              <a:srgbClr val="BFDBFF"/>
            </a:solidFill>
            <a:ln cap="sq">
              <a:noFill/>
              <a:prstDash val="solid"/>
              <a:miter/>
            </a:ln>
          </p:spPr>
        </p:sp>
        <p:sp>
          <p:nvSpPr>
            <p:cNvPr name="TextBox 6" id="6"/>
            <p:cNvSpPr txBox="true"/>
            <p:nvPr/>
          </p:nvSpPr>
          <p:spPr>
            <a:xfrm>
              <a:off x="0" y="-38100"/>
              <a:ext cx="2102267" cy="1045720"/>
            </a:xfrm>
            <a:prstGeom prst="rect">
              <a:avLst/>
            </a:prstGeom>
          </p:spPr>
          <p:txBody>
            <a:bodyPr anchor="ctr" rtlCol="false" tIns="50800" lIns="50800" bIns="50800" rIns="50800"/>
            <a:lstStyle/>
            <a:p>
              <a:pPr algn="ctr">
                <a:lnSpc>
                  <a:spcPts val="2659"/>
                </a:lnSpc>
              </a:pPr>
            </a:p>
          </p:txBody>
        </p:sp>
      </p:grpSp>
      <p:pic>
        <p:nvPicPr>
          <p:cNvPr name="Picture 7" id="7"/>
          <p:cNvPicPr>
            <a:picLocks noChangeAspect="true"/>
          </p:cNvPicPr>
          <p:nvPr/>
        </p:nvPicPr>
        <p:blipFill>
          <a:blip r:embed="rId5"/>
          <a:stretch>
            <a:fillRect/>
          </a:stretch>
        </p:blipFill>
        <p:spPr>
          <a:xfrm rot="0">
            <a:off x="622463" y="1252441"/>
            <a:ext cx="11410762" cy="5516688"/>
          </a:xfrm>
          <a:prstGeom prst="rect">
            <a:avLst/>
          </a:prstGeom>
        </p:spPr>
      </p:pic>
      <p:sp>
        <p:nvSpPr>
          <p:cNvPr name="TextBox 8" id="8"/>
          <p:cNvSpPr txBox="true"/>
          <p:nvPr/>
        </p:nvSpPr>
        <p:spPr>
          <a:xfrm rot="0">
            <a:off x="1634179" y="1569926"/>
            <a:ext cx="4977334" cy="342900"/>
          </a:xfrm>
          <a:prstGeom prst="rect">
            <a:avLst/>
          </a:prstGeom>
        </p:spPr>
        <p:txBody>
          <a:bodyPr anchor="t" rtlCol="false" tIns="0" lIns="0" bIns="0" rIns="0">
            <a:spAutoFit/>
          </a:bodyPr>
          <a:lstStyle/>
          <a:p>
            <a:pPr algn="l">
              <a:lnSpc>
                <a:spcPts val="2639"/>
              </a:lnSpc>
            </a:pPr>
            <a:r>
              <a:rPr lang="en-US" sz="2199" b="true">
                <a:solidFill>
                  <a:srgbClr val="0048A8"/>
                </a:solidFill>
                <a:latin typeface="Code Pro Bold"/>
                <a:ea typeface="Code Pro Bold"/>
                <a:cs typeface="Code Pro Bold"/>
                <a:sym typeface="Code Pro Bold"/>
              </a:rPr>
              <a:t>Nombre total de médailles par pays</a:t>
            </a:r>
          </a:p>
        </p:txBody>
      </p:sp>
      <p:sp>
        <p:nvSpPr>
          <p:cNvPr name="Freeform 9" id="9"/>
          <p:cNvSpPr/>
          <p:nvPr/>
        </p:nvSpPr>
        <p:spPr>
          <a:xfrm flipH="false" flipV="false" rot="0">
            <a:off x="1045895" y="9108453"/>
            <a:ext cx="5245891" cy="1263471"/>
          </a:xfrm>
          <a:custGeom>
            <a:avLst/>
            <a:gdLst/>
            <a:ahLst/>
            <a:cxnLst/>
            <a:rect r="r" b="b" t="t" l="l"/>
            <a:pathLst>
              <a:path h="1263471" w="5245891">
                <a:moveTo>
                  <a:pt x="0" y="0"/>
                </a:moveTo>
                <a:lnTo>
                  <a:pt x="5245892" y="0"/>
                </a:lnTo>
                <a:lnTo>
                  <a:pt x="5245892" y="1263471"/>
                </a:lnTo>
                <a:lnTo>
                  <a:pt x="0" y="1263471"/>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228524" r="0" b="0"/>
            </a:stretch>
          </a:blipFill>
          <a:ln cap="sq">
            <a:noFill/>
            <a:prstDash val="solid"/>
            <a:miter/>
          </a:ln>
        </p:spPr>
      </p:sp>
      <p:sp>
        <p:nvSpPr>
          <p:cNvPr name="Freeform 10" id="10"/>
          <p:cNvSpPr/>
          <p:nvPr/>
        </p:nvSpPr>
        <p:spPr>
          <a:xfrm flipH="false" flipV="false" rot="0">
            <a:off x="6673547" y="9108453"/>
            <a:ext cx="5245891" cy="1263471"/>
          </a:xfrm>
          <a:custGeom>
            <a:avLst/>
            <a:gdLst/>
            <a:ahLst/>
            <a:cxnLst/>
            <a:rect r="r" b="b" t="t" l="l"/>
            <a:pathLst>
              <a:path h="1263471" w="5245891">
                <a:moveTo>
                  <a:pt x="0" y="0"/>
                </a:moveTo>
                <a:lnTo>
                  <a:pt x="5245891" y="0"/>
                </a:lnTo>
                <a:lnTo>
                  <a:pt x="5245891" y="1263471"/>
                </a:lnTo>
                <a:lnTo>
                  <a:pt x="0" y="1263471"/>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228524" r="0" b="0"/>
            </a:stretch>
          </a:blipFill>
          <a:ln cap="sq">
            <a:noFill/>
            <a:prstDash val="solid"/>
            <a:miter/>
          </a:ln>
        </p:spPr>
      </p:sp>
      <p:grpSp>
        <p:nvGrpSpPr>
          <p:cNvPr name="Group 11" id="11"/>
          <p:cNvGrpSpPr/>
          <p:nvPr/>
        </p:nvGrpSpPr>
        <p:grpSpPr>
          <a:xfrm rot="0">
            <a:off x="1084515" y="6785480"/>
            <a:ext cx="5207272" cy="2830999"/>
            <a:chOff x="0" y="0"/>
            <a:chExt cx="1008648" cy="548364"/>
          </a:xfrm>
        </p:grpSpPr>
        <p:sp>
          <p:nvSpPr>
            <p:cNvPr name="Freeform 12" id="12"/>
            <p:cNvSpPr/>
            <p:nvPr/>
          </p:nvSpPr>
          <p:spPr>
            <a:xfrm flipH="false" flipV="false" rot="0">
              <a:off x="0" y="0"/>
              <a:ext cx="1008648" cy="548364"/>
            </a:xfrm>
            <a:custGeom>
              <a:avLst/>
              <a:gdLst/>
              <a:ahLst/>
              <a:cxnLst/>
              <a:rect r="r" b="b" t="t" l="l"/>
              <a:pathLst>
                <a:path h="548364" w="1008648">
                  <a:moveTo>
                    <a:pt x="29735" y="0"/>
                  </a:moveTo>
                  <a:lnTo>
                    <a:pt x="978913" y="0"/>
                  </a:lnTo>
                  <a:cubicBezTo>
                    <a:pt x="995335" y="0"/>
                    <a:pt x="1008648" y="13313"/>
                    <a:pt x="1008648" y="29735"/>
                  </a:cubicBezTo>
                  <a:lnTo>
                    <a:pt x="1008648" y="518629"/>
                  </a:lnTo>
                  <a:cubicBezTo>
                    <a:pt x="1008648" y="535052"/>
                    <a:pt x="995335" y="548364"/>
                    <a:pt x="978913" y="548364"/>
                  </a:cubicBezTo>
                  <a:lnTo>
                    <a:pt x="29735" y="548364"/>
                  </a:lnTo>
                  <a:cubicBezTo>
                    <a:pt x="13313" y="548364"/>
                    <a:pt x="0" y="535052"/>
                    <a:pt x="0" y="518629"/>
                  </a:cubicBezTo>
                  <a:lnTo>
                    <a:pt x="0" y="29735"/>
                  </a:lnTo>
                  <a:cubicBezTo>
                    <a:pt x="0" y="13313"/>
                    <a:pt x="13313" y="0"/>
                    <a:pt x="29735" y="0"/>
                  </a:cubicBezTo>
                  <a:close/>
                </a:path>
              </a:pathLst>
            </a:custGeom>
            <a:solidFill>
              <a:srgbClr val="BFDBFF"/>
            </a:solidFill>
          </p:spPr>
        </p:sp>
        <p:sp>
          <p:nvSpPr>
            <p:cNvPr name="TextBox 13" id="13"/>
            <p:cNvSpPr txBox="true"/>
            <p:nvPr/>
          </p:nvSpPr>
          <p:spPr>
            <a:xfrm>
              <a:off x="0" y="-38100"/>
              <a:ext cx="1008648" cy="586464"/>
            </a:xfrm>
            <a:prstGeom prst="rect">
              <a:avLst/>
            </a:prstGeom>
          </p:spPr>
          <p:txBody>
            <a:bodyPr anchor="ctr" rtlCol="false" tIns="50800" lIns="50800" bIns="50800" rIns="50800"/>
            <a:lstStyle/>
            <a:p>
              <a:pPr algn="ctr">
                <a:lnSpc>
                  <a:spcPts val="2659"/>
                </a:lnSpc>
              </a:pPr>
            </a:p>
            <a:p>
              <a:pPr algn="ctr">
                <a:lnSpc>
                  <a:spcPts val="2659"/>
                </a:lnSpc>
              </a:pPr>
            </a:p>
          </p:txBody>
        </p:sp>
      </p:grpSp>
      <p:grpSp>
        <p:nvGrpSpPr>
          <p:cNvPr name="Group 14" id="14"/>
          <p:cNvGrpSpPr/>
          <p:nvPr/>
        </p:nvGrpSpPr>
        <p:grpSpPr>
          <a:xfrm rot="0">
            <a:off x="6691837" y="6785480"/>
            <a:ext cx="5207272" cy="2830999"/>
            <a:chOff x="0" y="0"/>
            <a:chExt cx="1008648" cy="548364"/>
          </a:xfrm>
        </p:grpSpPr>
        <p:sp>
          <p:nvSpPr>
            <p:cNvPr name="Freeform 15" id="15"/>
            <p:cNvSpPr/>
            <p:nvPr/>
          </p:nvSpPr>
          <p:spPr>
            <a:xfrm flipH="false" flipV="false" rot="0">
              <a:off x="0" y="0"/>
              <a:ext cx="1008648" cy="548364"/>
            </a:xfrm>
            <a:custGeom>
              <a:avLst/>
              <a:gdLst/>
              <a:ahLst/>
              <a:cxnLst/>
              <a:rect r="r" b="b" t="t" l="l"/>
              <a:pathLst>
                <a:path h="548364" w="1008648">
                  <a:moveTo>
                    <a:pt x="29735" y="0"/>
                  </a:moveTo>
                  <a:lnTo>
                    <a:pt x="978913" y="0"/>
                  </a:lnTo>
                  <a:cubicBezTo>
                    <a:pt x="995335" y="0"/>
                    <a:pt x="1008648" y="13313"/>
                    <a:pt x="1008648" y="29735"/>
                  </a:cubicBezTo>
                  <a:lnTo>
                    <a:pt x="1008648" y="518629"/>
                  </a:lnTo>
                  <a:cubicBezTo>
                    <a:pt x="1008648" y="535052"/>
                    <a:pt x="995335" y="548364"/>
                    <a:pt x="978913" y="548364"/>
                  </a:cubicBezTo>
                  <a:lnTo>
                    <a:pt x="29735" y="548364"/>
                  </a:lnTo>
                  <a:cubicBezTo>
                    <a:pt x="13313" y="548364"/>
                    <a:pt x="0" y="535052"/>
                    <a:pt x="0" y="518629"/>
                  </a:cubicBezTo>
                  <a:lnTo>
                    <a:pt x="0" y="29735"/>
                  </a:lnTo>
                  <a:cubicBezTo>
                    <a:pt x="0" y="13313"/>
                    <a:pt x="13313" y="0"/>
                    <a:pt x="29735" y="0"/>
                  </a:cubicBezTo>
                  <a:close/>
                </a:path>
              </a:pathLst>
            </a:custGeom>
            <a:solidFill>
              <a:srgbClr val="BFDBFF"/>
            </a:solidFill>
          </p:spPr>
        </p:sp>
        <p:sp>
          <p:nvSpPr>
            <p:cNvPr name="TextBox 16" id="16"/>
            <p:cNvSpPr txBox="true"/>
            <p:nvPr/>
          </p:nvSpPr>
          <p:spPr>
            <a:xfrm>
              <a:off x="0" y="-38100"/>
              <a:ext cx="1008648" cy="586464"/>
            </a:xfrm>
            <a:prstGeom prst="rect">
              <a:avLst/>
            </a:prstGeom>
          </p:spPr>
          <p:txBody>
            <a:bodyPr anchor="ctr" rtlCol="false" tIns="50800" lIns="50800" bIns="50800" rIns="50800"/>
            <a:lstStyle/>
            <a:p>
              <a:pPr algn="ctr">
                <a:lnSpc>
                  <a:spcPts val="2659"/>
                </a:lnSpc>
              </a:pPr>
            </a:p>
            <a:p>
              <a:pPr algn="ctr">
                <a:lnSpc>
                  <a:spcPts val="2659"/>
                </a:lnSpc>
              </a:pPr>
            </a:p>
          </p:txBody>
        </p:sp>
      </p:grpSp>
      <p:sp>
        <p:nvSpPr>
          <p:cNvPr name="TextBox 17" id="17"/>
          <p:cNvSpPr txBox="true"/>
          <p:nvPr/>
        </p:nvSpPr>
        <p:spPr>
          <a:xfrm rot="0">
            <a:off x="1580772" y="7184024"/>
            <a:ext cx="4252464" cy="333375"/>
          </a:xfrm>
          <a:prstGeom prst="rect">
            <a:avLst/>
          </a:prstGeom>
        </p:spPr>
        <p:txBody>
          <a:bodyPr anchor="t" rtlCol="false" tIns="0" lIns="0" bIns="0" rIns="0">
            <a:spAutoFit/>
          </a:bodyPr>
          <a:lstStyle/>
          <a:p>
            <a:pPr algn="l">
              <a:lnSpc>
                <a:spcPts val="2640"/>
              </a:lnSpc>
            </a:pPr>
            <a:r>
              <a:rPr lang="en-US" sz="2200" b="true">
                <a:solidFill>
                  <a:srgbClr val="0048A8"/>
                </a:solidFill>
                <a:latin typeface="Inter Bold"/>
                <a:ea typeface="Inter Bold"/>
                <a:cs typeface="Inter Bold"/>
                <a:sym typeface="Inter Bold"/>
              </a:rPr>
              <a:t>🇺🇸 États-Unis (USA)</a:t>
            </a:r>
          </a:p>
        </p:txBody>
      </p:sp>
      <p:sp>
        <p:nvSpPr>
          <p:cNvPr name="TextBox 18" id="18"/>
          <p:cNvSpPr txBox="true"/>
          <p:nvPr/>
        </p:nvSpPr>
        <p:spPr>
          <a:xfrm rot="0">
            <a:off x="7188094" y="7184024"/>
            <a:ext cx="4252464" cy="333375"/>
          </a:xfrm>
          <a:prstGeom prst="rect">
            <a:avLst/>
          </a:prstGeom>
        </p:spPr>
        <p:txBody>
          <a:bodyPr anchor="t" rtlCol="false" tIns="0" lIns="0" bIns="0" rIns="0">
            <a:spAutoFit/>
          </a:bodyPr>
          <a:lstStyle/>
          <a:p>
            <a:pPr algn="l">
              <a:lnSpc>
                <a:spcPts val="2640"/>
              </a:lnSpc>
            </a:pPr>
            <a:r>
              <a:rPr lang="en-US" sz="2200" b="true">
                <a:solidFill>
                  <a:srgbClr val="0048A8"/>
                </a:solidFill>
                <a:latin typeface="Inter Bold"/>
                <a:ea typeface="Inter Bold"/>
                <a:cs typeface="Inter Bold"/>
                <a:sym typeface="Inter Bold"/>
              </a:rPr>
              <a:t>🇦🇺 Australie (AUS)</a:t>
            </a:r>
          </a:p>
        </p:txBody>
      </p:sp>
      <p:sp>
        <p:nvSpPr>
          <p:cNvPr name="TextBox 19" id="19"/>
          <p:cNvSpPr txBox="true"/>
          <p:nvPr/>
        </p:nvSpPr>
        <p:spPr>
          <a:xfrm rot="0">
            <a:off x="1676022" y="7900967"/>
            <a:ext cx="1897829" cy="790575"/>
          </a:xfrm>
          <a:prstGeom prst="rect">
            <a:avLst/>
          </a:prstGeom>
        </p:spPr>
        <p:txBody>
          <a:bodyPr anchor="t" rtlCol="false" tIns="0" lIns="0" bIns="0" rIns="0">
            <a:spAutoFit/>
          </a:bodyPr>
          <a:lstStyle/>
          <a:p>
            <a:pPr algn="l">
              <a:lnSpc>
                <a:spcPts val="6239"/>
              </a:lnSpc>
            </a:pPr>
            <a:r>
              <a:rPr lang="en-US" sz="5199" b="true">
                <a:solidFill>
                  <a:srgbClr val="0F0F2E"/>
                </a:solidFill>
                <a:latin typeface="Inter Bold"/>
                <a:ea typeface="Inter Bold"/>
                <a:cs typeface="Inter Bold"/>
                <a:sym typeface="Inter Bold"/>
              </a:rPr>
              <a:t>546</a:t>
            </a:r>
          </a:p>
        </p:txBody>
      </p:sp>
      <p:sp>
        <p:nvSpPr>
          <p:cNvPr name="TextBox 20" id="20"/>
          <p:cNvSpPr txBox="true"/>
          <p:nvPr/>
        </p:nvSpPr>
        <p:spPr>
          <a:xfrm rot="0">
            <a:off x="7283344" y="7900967"/>
            <a:ext cx="1308206" cy="790575"/>
          </a:xfrm>
          <a:prstGeom prst="rect">
            <a:avLst/>
          </a:prstGeom>
        </p:spPr>
        <p:txBody>
          <a:bodyPr anchor="t" rtlCol="false" tIns="0" lIns="0" bIns="0" rIns="0">
            <a:spAutoFit/>
          </a:bodyPr>
          <a:lstStyle/>
          <a:p>
            <a:pPr algn="l">
              <a:lnSpc>
                <a:spcPts val="6239"/>
              </a:lnSpc>
            </a:pPr>
            <a:r>
              <a:rPr lang="en-US" sz="5199" b="true">
                <a:solidFill>
                  <a:srgbClr val="0F0F2E"/>
                </a:solidFill>
                <a:latin typeface="Inter Bold"/>
                <a:ea typeface="Inter Bold"/>
                <a:cs typeface="Inter Bold"/>
                <a:sym typeface="Inter Bold"/>
              </a:rPr>
              <a:t>197</a:t>
            </a:r>
          </a:p>
        </p:txBody>
      </p:sp>
      <p:sp>
        <p:nvSpPr>
          <p:cNvPr name="TextBox 21" id="21"/>
          <p:cNvSpPr txBox="true"/>
          <p:nvPr/>
        </p:nvSpPr>
        <p:spPr>
          <a:xfrm rot="0">
            <a:off x="3575958" y="8365141"/>
            <a:ext cx="1952478" cy="247650"/>
          </a:xfrm>
          <a:prstGeom prst="rect">
            <a:avLst/>
          </a:prstGeom>
        </p:spPr>
        <p:txBody>
          <a:bodyPr anchor="t" rtlCol="false" tIns="0" lIns="0" bIns="0" rIns="0">
            <a:spAutoFit/>
          </a:bodyPr>
          <a:lstStyle/>
          <a:p>
            <a:pPr algn="l">
              <a:lnSpc>
                <a:spcPts val="1920"/>
              </a:lnSpc>
            </a:pPr>
            <a:r>
              <a:rPr lang="en-US" sz="1600">
                <a:solidFill>
                  <a:srgbClr val="55595B"/>
                </a:solidFill>
                <a:latin typeface="Inter"/>
                <a:ea typeface="Inter"/>
                <a:cs typeface="Inter"/>
                <a:sym typeface="Inter"/>
              </a:rPr>
              <a:t>Nation la plus titrée</a:t>
            </a:r>
          </a:p>
        </p:txBody>
      </p:sp>
      <p:pic>
        <p:nvPicPr>
          <p:cNvPr name="Picture 22" id="22"/>
          <p:cNvPicPr>
            <a:picLocks noChangeAspect="true"/>
          </p:cNvPicPr>
          <p:nvPr/>
        </p:nvPicPr>
        <p:blipFill>
          <a:blip r:embed="rId6"/>
          <a:stretch>
            <a:fillRect/>
          </a:stretch>
        </p:blipFill>
        <p:spPr>
          <a:xfrm rot="0">
            <a:off x="1171171" y="8655694"/>
            <a:ext cx="5035998" cy="1091133"/>
          </a:xfrm>
          <a:prstGeom prst="rect">
            <a:avLst/>
          </a:prstGeom>
        </p:spPr>
      </p:pic>
      <p:pic>
        <p:nvPicPr>
          <p:cNvPr name="Picture 23" id="23"/>
          <p:cNvPicPr>
            <a:picLocks noChangeAspect="true"/>
          </p:cNvPicPr>
          <p:nvPr/>
        </p:nvPicPr>
        <p:blipFill>
          <a:blip r:embed="rId7"/>
          <a:stretch>
            <a:fillRect/>
          </a:stretch>
        </p:blipFill>
        <p:spPr>
          <a:xfrm rot="0">
            <a:off x="6778494" y="8655694"/>
            <a:ext cx="5035998" cy="1091133"/>
          </a:xfrm>
          <a:prstGeom prst="rect">
            <a:avLst/>
          </a:prstGeom>
        </p:spPr>
      </p:pic>
      <p:grpSp>
        <p:nvGrpSpPr>
          <p:cNvPr name="Group 24" id="24"/>
          <p:cNvGrpSpPr/>
          <p:nvPr/>
        </p:nvGrpSpPr>
        <p:grpSpPr>
          <a:xfrm rot="0">
            <a:off x="3573851" y="7994424"/>
            <a:ext cx="489086" cy="270164"/>
            <a:chOff x="0" y="0"/>
            <a:chExt cx="128813" cy="71154"/>
          </a:xfrm>
        </p:grpSpPr>
        <p:sp>
          <p:nvSpPr>
            <p:cNvPr name="Freeform 25" id="25"/>
            <p:cNvSpPr/>
            <p:nvPr/>
          </p:nvSpPr>
          <p:spPr>
            <a:xfrm flipH="false" flipV="false" rot="0">
              <a:off x="0" y="0"/>
              <a:ext cx="128813" cy="71154"/>
            </a:xfrm>
            <a:custGeom>
              <a:avLst/>
              <a:gdLst/>
              <a:ahLst/>
              <a:cxnLst/>
              <a:rect r="r" b="b" t="t" l="l"/>
              <a:pathLst>
                <a:path h="71154" w="128813">
                  <a:moveTo>
                    <a:pt x="35577" y="0"/>
                  </a:moveTo>
                  <a:lnTo>
                    <a:pt x="93236" y="0"/>
                  </a:lnTo>
                  <a:cubicBezTo>
                    <a:pt x="112884" y="0"/>
                    <a:pt x="128813" y="15928"/>
                    <a:pt x="128813" y="35577"/>
                  </a:cubicBezTo>
                  <a:lnTo>
                    <a:pt x="128813" y="35577"/>
                  </a:lnTo>
                  <a:cubicBezTo>
                    <a:pt x="128813" y="55226"/>
                    <a:pt x="112884" y="71154"/>
                    <a:pt x="93236" y="71154"/>
                  </a:cubicBezTo>
                  <a:lnTo>
                    <a:pt x="35577" y="71154"/>
                  </a:lnTo>
                  <a:cubicBezTo>
                    <a:pt x="15928" y="71154"/>
                    <a:pt x="0" y="55226"/>
                    <a:pt x="0" y="35577"/>
                  </a:cubicBezTo>
                  <a:lnTo>
                    <a:pt x="0" y="35577"/>
                  </a:lnTo>
                  <a:cubicBezTo>
                    <a:pt x="0" y="15928"/>
                    <a:pt x="15928" y="0"/>
                    <a:pt x="35577" y="0"/>
                  </a:cubicBezTo>
                  <a:close/>
                </a:path>
              </a:pathLst>
            </a:custGeom>
            <a:solidFill>
              <a:srgbClr val="D5A163">
                <a:alpha val="80000"/>
              </a:srgbClr>
            </a:solidFill>
          </p:spPr>
        </p:sp>
        <p:sp>
          <p:nvSpPr>
            <p:cNvPr name="TextBox 26" id="26"/>
            <p:cNvSpPr txBox="true"/>
            <p:nvPr/>
          </p:nvSpPr>
          <p:spPr>
            <a:xfrm>
              <a:off x="0" y="-38100"/>
              <a:ext cx="128813" cy="109254"/>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3628810" y="8024731"/>
            <a:ext cx="379167" cy="209550"/>
          </a:xfrm>
          <a:prstGeom prst="rect">
            <a:avLst/>
          </a:prstGeom>
        </p:spPr>
        <p:txBody>
          <a:bodyPr anchor="t" rtlCol="false" tIns="0" lIns="0" bIns="0" rIns="0">
            <a:spAutoFit/>
          </a:bodyPr>
          <a:lstStyle/>
          <a:p>
            <a:pPr algn="ctr">
              <a:lnSpc>
                <a:spcPts val="1680"/>
              </a:lnSpc>
            </a:pPr>
            <a:r>
              <a:rPr lang="en-US" sz="1400" b="true">
                <a:solidFill>
                  <a:srgbClr val="0F0F2E"/>
                </a:solidFill>
                <a:latin typeface="Inter Medium"/>
                <a:ea typeface="Inter Medium"/>
                <a:cs typeface="Inter Medium"/>
                <a:sym typeface="Inter Medium"/>
              </a:rPr>
              <a:t>237</a:t>
            </a:r>
          </a:p>
        </p:txBody>
      </p:sp>
      <p:sp>
        <p:nvSpPr>
          <p:cNvPr name="Freeform 28" id="28"/>
          <p:cNvSpPr/>
          <p:nvPr/>
        </p:nvSpPr>
        <p:spPr>
          <a:xfrm flipH="false" flipV="false" rot="0">
            <a:off x="12301198" y="9108453"/>
            <a:ext cx="5245891" cy="1263471"/>
          </a:xfrm>
          <a:custGeom>
            <a:avLst/>
            <a:gdLst/>
            <a:ahLst/>
            <a:cxnLst/>
            <a:rect r="r" b="b" t="t" l="l"/>
            <a:pathLst>
              <a:path h="1263471" w="5245891">
                <a:moveTo>
                  <a:pt x="0" y="0"/>
                </a:moveTo>
                <a:lnTo>
                  <a:pt x="5245892" y="0"/>
                </a:lnTo>
                <a:lnTo>
                  <a:pt x="5245892" y="1263471"/>
                </a:lnTo>
                <a:lnTo>
                  <a:pt x="0" y="1263471"/>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228524" r="0" b="0"/>
            </a:stretch>
          </a:blipFill>
          <a:ln cap="sq">
            <a:noFill/>
            <a:prstDash val="solid"/>
            <a:miter/>
          </a:ln>
        </p:spPr>
      </p:sp>
      <p:grpSp>
        <p:nvGrpSpPr>
          <p:cNvPr name="Group 29" id="29"/>
          <p:cNvGrpSpPr/>
          <p:nvPr/>
        </p:nvGrpSpPr>
        <p:grpSpPr>
          <a:xfrm rot="0">
            <a:off x="12299159" y="6785480"/>
            <a:ext cx="5207272" cy="2830999"/>
            <a:chOff x="0" y="0"/>
            <a:chExt cx="1008648" cy="548364"/>
          </a:xfrm>
        </p:grpSpPr>
        <p:sp>
          <p:nvSpPr>
            <p:cNvPr name="Freeform 30" id="30"/>
            <p:cNvSpPr/>
            <p:nvPr/>
          </p:nvSpPr>
          <p:spPr>
            <a:xfrm flipH="false" flipV="false" rot="0">
              <a:off x="0" y="0"/>
              <a:ext cx="1008648" cy="548364"/>
            </a:xfrm>
            <a:custGeom>
              <a:avLst/>
              <a:gdLst/>
              <a:ahLst/>
              <a:cxnLst/>
              <a:rect r="r" b="b" t="t" l="l"/>
              <a:pathLst>
                <a:path h="548364" w="1008648">
                  <a:moveTo>
                    <a:pt x="29735" y="0"/>
                  </a:moveTo>
                  <a:lnTo>
                    <a:pt x="978913" y="0"/>
                  </a:lnTo>
                  <a:cubicBezTo>
                    <a:pt x="995335" y="0"/>
                    <a:pt x="1008648" y="13313"/>
                    <a:pt x="1008648" y="29735"/>
                  </a:cubicBezTo>
                  <a:lnTo>
                    <a:pt x="1008648" y="518629"/>
                  </a:lnTo>
                  <a:cubicBezTo>
                    <a:pt x="1008648" y="535052"/>
                    <a:pt x="995335" y="548364"/>
                    <a:pt x="978913" y="548364"/>
                  </a:cubicBezTo>
                  <a:lnTo>
                    <a:pt x="29735" y="548364"/>
                  </a:lnTo>
                  <a:cubicBezTo>
                    <a:pt x="13313" y="548364"/>
                    <a:pt x="0" y="535052"/>
                    <a:pt x="0" y="518629"/>
                  </a:cubicBezTo>
                  <a:lnTo>
                    <a:pt x="0" y="29735"/>
                  </a:lnTo>
                  <a:cubicBezTo>
                    <a:pt x="0" y="13313"/>
                    <a:pt x="13313" y="0"/>
                    <a:pt x="29735" y="0"/>
                  </a:cubicBezTo>
                  <a:close/>
                </a:path>
              </a:pathLst>
            </a:custGeom>
            <a:solidFill>
              <a:srgbClr val="BFDBFF"/>
            </a:solidFill>
          </p:spPr>
        </p:sp>
        <p:sp>
          <p:nvSpPr>
            <p:cNvPr name="TextBox 31" id="31"/>
            <p:cNvSpPr txBox="true"/>
            <p:nvPr/>
          </p:nvSpPr>
          <p:spPr>
            <a:xfrm>
              <a:off x="0" y="-38100"/>
              <a:ext cx="1008648" cy="586464"/>
            </a:xfrm>
            <a:prstGeom prst="rect">
              <a:avLst/>
            </a:prstGeom>
          </p:spPr>
          <p:txBody>
            <a:bodyPr anchor="ctr" rtlCol="false" tIns="50800" lIns="50800" bIns="50800" rIns="50800"/>
            <a:lstStyle/>
            <a:p>
              <a:pPr algn="ctr">
                <a:lnSpc>
                  <a:spcPts val="2659"/>
                </a:lnSpc>
              </a:pPr>
            </a:p>
            <a:p>
              <a:pPr algn="ctr">
                <a:lnSpc>
                  <a:spcPts val="2659"/>
                </a:lnSpc>
              </a:pPr>
            </a:p>
          </p:txBody>
        </p:sp>
      </p:grpSp>
      <p:sp>
        <p:nvSpPr>
          <p:cNvPr name="TextBox 32" id="32"/>
          <p:cNvSpPr txBox="true"/>
          <p:nvPr/>
        </p:nvSpPr>
        <p:spPr>
          <a:xfrm rot="0">
            <a:off x="12795416" y="7184024"/>
            <a:ext cx="4252464" cy="333375"/>
          </a:xfrm>
          <a:prstGeom prst="rect">
            <a:avLst/>
          </a:prstGeom>
        </p:spPr>
        <p:txBody>
          <a:bodyPr anchor="t" rtlCol="false" tIns="0" lIns="0" bIns="0" rIns="0">
            <a:spAutoFit/>
          </a:bodyPr>
          <a:lstStyle/>
          <a:p>
            <a:pPr algn="l">
              <a:lnSpc>
                <a:spcPts val="2640"/>
              </a:lnSpc>
            </a:pPr>
            <a:r>
              <a:rPr lang="en-US" sz="2200" b="true">
                <a:solidFill>
                  <a:srgbClr val="55595B"/>
                </a:solidFill>
                <a:latin typeface="Inter Bold"/>
                <a:ea typeface="Inter Bold"/>
                <a:cs typeface="Inter Bold"/>
                <a:sym typeface="Inter Bold"/>
              </a:rPr>
              <a:t>🇩🇪 Allemagne (GER)</a:t>
            </a:r>
          </a:p>
        </p:txBody>
      </p:sp>
      <p:sp>
        <p:nvSpPr>
          <p:cNvPr name="TextBox 33" id="33"/>
          <p:cNvSpPr txBox="true"/>
          <p:nvPr/>
        </p:nvSpPr>
        <p:spPr>
          <a:xfrm rot="0">
            <a:off x="12889709" y="7922457"/>
            <a:ext cx="1298720" cy="790575"/>
          </a:xfrm>
          <a:prstGeom prst="rect">
            <a:avLst/>
          </a:prstGeom>
        </p:spPr>
        <p:txBody>
          <a:bodyPr anchor="t" rtlCol="false" tIns="0" lIns="0" bIns="0" rIns="0">
            <a:spAutoFit/>
          </a:bodyPr>
          <a:lstStyle/>
          <a:p>
            <a:pPr algn="l">
              <a:lnSpc>
                <a:spcPts val="6239"/>
              </a:lnSpc>
            </a:pPr>
            <a:r>
              <a:rPr lang="en-US" sz="5199" b="true">
                <a:solidFill>
                  <a:srgbClr val="0F0F2E"/>
                </a:solidFill>
                <a:latin typeface="Inter Bold"/>
                <a:ea typeface="Inter Bold"/>
                <a:cs typeface="Inter Bold"/>
                <a:sym typeface="Inter Bold"/>
              </a:rPr>
              <a:t>83</a:t>
            </a:r>
          </a:p>
        </p:txBody>
      </p:sp>
      <p:pic>
        <p:nvPicPr>
          <p:cNvPr name="Picture 34" id="34"/>
          <p:cNvPicPr>
            <a:picLocks noChangeAspect="true"/>
          </p:cNvPicPr>
          <p:nvPr/>
        </p:nvPicPr>
        <p:blipFill>
          <a:blip r:embed="rId8"/>
          <a:stretch>
            <a:fillRect/>
          </a:stretch>
        </p:blipFill>
        <p:spPr>
          <a:xfrm rot="0">
            <a:off x="12385816" y="8655694"/>
            <a:ext cx="5035998" cy="1091133"/>
          </a:xfrm>
          <a:prstGeom prst="rect">
            <a:avLst/>
          </a:prstGeom>
        </p:spPr>
      </p:pic>
      <p:sp>
        <p:nvSpPr>
          <p:cNvPr name="TextBox 35" id="35"/>
          <p:cNvSpPr txBox="true"/>
          <p:nvPr/>
        </p:nvSpPr>
        <p:spPr>
          <a:xfrm rot="0">
            <a:off x="12468250" y="1067184"/>
            <a:ext cx="4869088" cy="1447800"/>
          </a:xfrm>
          <a:prstGeom prst="rect">
            <a:avLst/>
          </a:prstGeom>
        </p:spPr>
        <p:txBody>
          <a:bodyPr anchor="t" rtlCol="false" tIns="0" lIns="0" bIns="0" rIns="0">
            <a:spAutoFit/>
          </a:bodyPr>
          <a:lstStyle/>
          <a:p>
            <a:pPr algn="l">
              <a:lnSpc>
                <a:spcPts val="5759"/>
              </a:lnSpc>
            </a:pPr>
            <a:r>
              <a:rPr lang="en-US" sz="4800" b="true">
                <a:solidFill>
                  <a:srgbClr val="0048A8"/>
                </a:solidFill>
                <a:latin typeface="Code Pro Bold"/>
                <a:ea typeface="Code Pro Bold"/>
                <a:cs typeface="Code Pro Bold"/>
                <a:sym typeface="Code Pro Bold"/>
              </a:rPr>
              <a:t>Classement des Nations</a:t>
            </a:r>
          </a:p>
        </p:txBody>
      </p:sp>
      <p:sp>
        <p:nvSpPr>
          <p:cNvPr name="TextBox 36" id="36"/>
          <p:cNvSpPr txBox="true"/>
          <p:nvPr/>
        </p:nvSpPr>
        <p:spPr>
          <a:xfrm rot="0">
            <a:off x="12468250" y="2719115"/>
            <a:ext cx="5307200" cy="3511550"/>
          </a:xfrm>
          <a:prstGeom prst="rect">
            <a:avLst/>
          </a:prstGeom>
        </p:spPr>
        <p:txBody>
          <a:bodyPr anchor="t" rtlCol="false" tIns="0" lIns="0" bIns="0" rIns="0">
            <a:spAutoFit/>
          </a:bodyPr>
          <a:lstStyle/>
          <a:p>
            <a:pPr algn="l">
              <a:lnSpc>
                <a:spcPts val="3100"/>
              </a:lnSpc>
            </a:pPr>
            <a:r>
              <a:rPr lang="en-US" sz="2000">
                <a:solidFill>
                  <a:srgbClr val="0F0F2E"/>
                </a:solidFill>
                <a:latin typeface="Neue Machina"/>
                <a:ea typeface="Neue Machina"/>
                <a:cs typeface="Neue Machina"/>
                <a:sym typeface="Neue Machina"/>
              </a:rPr>
              <a:t>Les performances des nations en natation olympique ont été analysées sur plus d'un siècle. Les</a:t>
            </a:r>
            <a:r>
              <a:rPr lang="en-US" sz="2000" b="true">
                <a:solidFill>
                  <a:srgbClr val="0F0F2E"/>
                </a:solidFill>
                <a:latin typeface="Neue Machina Ultra-Bold"/>
                <a:ea typeface="Neue Machina Ultra-Bold"/>
                <a:cs typeface="Neue Machina Ultra-Bold"/>
                <a:sym typeface="Neue Machina Ultra-Bold"/>
              </a:rPr>
              <a:t> États-Unis</a:t>
            </a:r>
            <a:r>
              <a:rPr lang="en-US" sz="2000">
                <a:solidFill>
                  <a:srgbClr val="0F0F2E"/>
                </a:solidFill>
                <a:latin typeface="Neue Machina"/>
                <a:ea typeface="Neue Machina"/>
                <a:cs typeface="Neue Machina"/>
                <a:sym typeface="Neue Machina"/>
              </a:rPr>
              <a:t> dominent largement le classement avec le plus grand nombre de médailles, suivis par </a:t>
            </a:r>
            <a:r>
              <a:rPr lang="en-US" sz="2000" b="true">
                <a:solidFill>
                  <a:srgbClr val="0F0F2E"/>
                </a:solidFill>
                <a:latin typeface="Neue Machina Ultra-Bold"/>
                <a:ea typeface="Neue Machina Ultra-Bold"/>
                <a:cs typeface="Neue Machina Ultra-Bold"/>
                <a:sym typeface="Neue Machina Ultra-Bold"/>
              </a:rPr>
              <a:t>l'Australie </a:t>
            </a:r>
            <a:r>
              <a:rPr lang="en-US" sz="2000">
                <a:solidFill>
                  <a:srgbClr val="0F0F2E"/>
                </a:solidFill>
                <a:latin typeface="Neue Machina"/>
                <a:ea typeface="Neue Machina"/>
                <a:cs typeface="Neue Machina"/>
                <a:sym typeface="Neue Machina"/>
              </a:rPr>
              <a:t>et </a:t>
            </a:r>
            <a:r>
              <a:rPr lang="en-US" sz="2000" b="true">
                <a:solidFill>
                  <a:srgbClr val="0F0F2E"/>
                </a:solidFill>
                <a:latin typeface="Neue Machina Ultra-Bold"/>
                <a:ea typeface="Neue Machina Ultra-Bold"/>
                <a:cs typeface="Neue Machina Ultra-Bold"/>
                <a:sym typeface="Neue Machina Ultra-Bold"/>
              </a:rPr>
              <a:t>l’Allemagne</a:t>
            </a:r>
            <a:r>
              <a:rPr lang="en-US" sz="2000">
                <a:solidFill>
                  <a:srgbClr val="0F0F2E"/>
                </a:solidFill>
                <a:latin typeface="Neue Machina"/>
                <a:ea typeface="Neue Machina"/>
                <a:cs typeface="Neue Machina"/>
                <a:sym typeface="Neue Machina"/>
              </a:rPr>
              <a:t>. Cette hiérarchie reflète la tradition et l’investissement de ces pays dans la natation de haut niveau.</a:t>
            </a:r>
          </a:p>
        </p:txBody>
      </p:sp>
      <p:grpSp>
        <p:nvGrpSpPr>
          <p:cNvPr name="Group 37" id="37"/>
          <p:cNvGrpSpPr/>
          <p:nvPr/>
        </p:nvGrpSpPr>
        <p:grpSpPr>
          <a:xfrm rot="0">
            <a:off x="4113811" y="7987196"/>
            <a:ext cx="489086" cy="270164"/>
            <a:chOff x="0" y="0"/>
            <a:chExt cx="128813" cy="71154"/>
          </a:xfrm>
        </p:grpSpPr>
        <p:sp>
          <p:nvSpPr>
            <p:cNvPr name="Freeform 38" id="38"/>
            <p:cNvSpPr/>
            <p:nvPr/>
          </p:nvSpPr>
          <p:spPr>
            <a:xfrm flipH="false" flipV="false" rot="0">
              <a:off x="0" y="0"/>
              <a:ext cx="128813" cy="71154"/>
            </a:xfrm>
            <a:custGeom>
              <a:avLst/>
              <a:gdLst/>
              <a:ahLst/>
              <a:cxnLst/>
              <a:rect r="r" b="b" t="t" l="l"/>
              <a:pathLst>
                <a:path h="71154" w="128813">
                  <a:moveTo>
                    <a:pt x="35577" y="0"/>
                  </a:moveTo>
                  <a:lnTo>
                    <a:pt x="93236" y="0"/>
                  </a:lnTo>
                  <a:cubicBezTo>
                    <a:pt x="112884" y="0"/>
                    <a:pt x="128813" y="15928"/>
                    <a:pt x="128813" y="35577"/>
                  </a:cubicBezTo>
                  <a:lnTo>
                    <a:pt x="128813" y="35577"/>
                  </a:lnTo>
                  <a:cubicBezTo>
                    <a:pt x="128813" y="55226"/>
                    <a:pt x="112884" y="71154"/>
                    <a:pt x="93236" y="71154"/>
                  </a:cubicBezTo>
                  <a:lnTo>
                    <a:pt x="35577" y="71154"/>
                  </a:lnTo>
                  <a:cubicBezTo>
                    <a:pt x="15928" y="71154"/>
                    <a:pt x="0" y="55226"/>
                    <a:pt x="0" y="35577"/>
                  </a:cubicBezTo>
                  <a:lnTo>
                    <a:pt x="0" y="35577"/>
                  </a:lnTo>
                  <a:cubicBezTo>
                    <a:pt x="0" y="15928"/>
                    <a:pt x="15928" y="0"/>
                    <a:pt x="35577" y="0"/>
                  </a:cubicBezTo>
                  <a:close/>
                </a:path>
              </a:pathLst>
            </a:custGeom>
            <a:solidFill>
              <a:srgbClr val="81B7E4">
                <a:alpha val="80000"/>
              </a:srgbClr>
            </a:solidFill>
          </p:spPr>
        </p:sp>
        <p:sp>
          <p:nvSpPr>
            <p:cNvPr name="TextBox 39" id="39"/>
            <p:cNvSpPr txBox="true"/>
            <p:nvPr/>
          </p:nvSpPr>
          <p:spPr>
            <a:xfrm>
              <a:off x="0" y="-38100"/>
              <a:ext cx="128813" cy="109254"/>
            </a:xfrm>
            <a:prstGeom prst="rect">
              <a:avLst/>
            </a:prstGeom>
          </p:spPr>
          <p:txBody>
            <a:bodyPr anchor="ctr" rtlCol="false" tIns="50800" lIns="50800" bIns="50800" rIns="50800"/>
            <a:lstStyle/>
            <a:p>
              <a:pPr algn="ctr">
                <a:lnSpc>
                  <a:spcPts val="2659"/>
                </a:lnSpc>
              </a:pPr>
            </a:p>
          </p:txBody>
        </p:sp>
      </p:grpSp>
      <p:sp>
        <p:nvSpPr>
          <p:cNvPr name="TextBox 40" id="40"/>
          <p:cNvSpPr txBox="true"/>
          <p:nvPr/>
        </p:nvSpPr>
        <p:spPr>
          <a:xfrm rot="0">
            <a:off x="4168771" y="8017503"/>
            <a:ext cx="379167" cy="209550"/>
          </a:xfrm>
          <a:prstGeom prst="rect">
            <a:avLst/>
          </a:prstGeom>
        </p:spPr>
        <p:txBody>
          <a:bodyPr anchor="t" rtlCol="false" tIns="0" lIns="0" bIns="0" rIns="0">
            <a:spAutoFit/>
          </a:bodyPr>
          <a:lstStyle/>
          <a:p>
            <a:pPr algn="ctr">
              <a:lnSpc>
                <a:spcPts val="1680"/>
              </a:lnSpc>
            </a:pPr>
            <a:r>
              <a:rPr lang="en-US" sz="1400" b="true">
                <a:solidFill>
                  <a:srgbClr val="0F0F2E"/>
                </a:solidFill>
                <a:latin typeface="Inter Medium"/>
                <a:ea typeface="Inter Medium"/>
                <a:cs typeface="Inter Medium"/>
                <a:sym typeface="Inter Medium"/>
              </a:rPr>
              <a:t>171</a:t>
            </a:r>
          </a:p>
        </p:txBody>
      </p:sp>
      <p:grpSp>
        <p:nvGrpSpPr>
          <p:cNvPr name="Group 41" id="41"/>
          <p:cNvGrpSpPr/>
          <p:nvPr/>
        </p:nvGrpSpPr>
        <p:grpSpPr>
          <a:xfrm rot="0">
            <a:off x="4653771" y="7979968"/>
            <a:ext cx="489086" cy="270164"/>
            <a:chOff x="0" y="0"/>
            <a:chExt cx="128813" cy="71154"/>
          </a:xfrm>
        </p:grpSpPr>
        <p:sp>
          <p:nvSpPr>
            <p:cNvPr name="Freeform 42" id="42"/>
            <p:cNvSpPr/>
            <p:nvPr/>
          </p:nvSpPr>
          <p:spPr>
            <a:xfrm flipH="false" flipV="false" rot="0">
              <a:off x="0" y="0"/>
              <a:ext cx="128813" cy="71154"/>
            </a:xfrm>
            <a:custGeom>
              <a:avLst/>
              <a:gdLst/>
              <a:ahLst/>
              <a:cxnLst/>
              <a:rect r="r" b="b" t="t" l="l"/>
              <a:pathLst>
                <a:path h="71154" w="128813">
                  <a:moveTo>
                    <a:pt x="35577" y="0"/>
                  </a:moveTo>
                  <a:lnTo>
                    <a:pt x="93236" y="0"/>
                  </a:lnTo>
                  <a:cubicBezTo>
                    <a:pt x="112884" y="0"/>
                    <a:pt x="128813" y="15928"/>
                    <a:pt x="128813" y="35577"/>
                  </a:cubicBezTo>
                  <a:lnTo>
                    <a:pt x="128813" y="35577"/>
                  </a:lnTo>
                  <a:cubicBezTo>
                    <a:pt x="128813" y="55226"/>
                    <a:pt x="112884" y="71154"/>
                    <a:pt x="93236" y="71154"/>
                  </a:cubicBezTo>
                  <a:lnTo>
                    <a:pt x="35577" y="71154"/>
                  </a:lnTo>
                  <a:cubicBezTo>
                    <a:pt x="15928" y="71154"/>
                    <a:pt x="0" y="55226"/>
                    <a:pt x="0" y="35577"/>
                  </a:cubicBezTo>
                  <a:lnTo>
                    <a:pt x="0" y="35577"/>
                  </a:lnTo>
                  <a:cubicBezTo>
                    <a:pt x="0" y="15928"/>
                    <a:pt x="15928" y="0"/>
                    <a:pt x="35577" y="0"/>
                  </a:cubicBezTo>
                  <a:close/>
                </a:path>
              </a:pathLst>
            </a:custGeom>
            <a:solidFill>
              <a:srgbClr val="A60000">
                <a:alpha val="80000"/>
              </a:srgbClr>
            </a:solidFill>
          </p:spPr>
        </p:sp>
        <p:sp>
          <p:nvSpPr>
            <p:cNvPr name="TextBox 43" id="43"/>
            <p:cNvSpPr txBox="true"/>
            <p:nvPr/>
          </p:nvSpPr>
          <p:spPr>
            <a:xfrm>
              <a:off x="0" y="-38100"/>
              <a:ext cx="128813" cy="109254"/>
            </a:xfrm>
            <a:prstGeom prst="rect">
              <a:avLst/>
            </a:prstGeom>
          </p:spPr>
          <p:txBody>
            <a:bodyPr anchor="ctr" rtlCol="false" tIns="50800" lIns="50800" bIns="50800" rIns="50800"/>
            <a:lstStyle/>
            <a:p>
              <a:pPr algn="ctr">
                <a:lnSpc>
                  <a:spcPts val="2659"/>
                </a:lnSpc>
              </a:pPr>
            </a:p>
          </p:txBody>
        </p:sp>
      </p:grpSp>
      <p:sp>
        <p:nvSpPr>
          <p:cNvPr name="TextBox 44" id="44"/>
          <p:cNvSpPr txBox="true"/>
          <p:nvPr/>
        </p:nvSpPr>
        <p:spPr>
          <a:xfrm rot="0">
            <a:off x="4708731" y="8010275"/>
            <a:ext cx="379167" cy="209550"/>
          </a:xfrm>
          <a:prstGeom prst="rect">
            <a:avLst/>
          </a:prstGeom>
        </p:spPr>
        <p:txBody>
          <a:bodyPr anchor="t" rtlCol="false" tIns="0" lIns="0" bIns="0" rIns="0">
            <a:spAutoFit/>
          </a:bodyPr>
          <a:lstStyle/>
          <a:p>
            <a:pPr algn="ctr">
              <a:lnSpc>
                <a:spcPts val="1680"/>
              </a:lnSpc>
            </a:pPr>
            <a:r>
              <a:rPr lang="en-US" sz="1400" b="true">
                <a:solidFill>
                  <a:srgbClr val="0F0F2E"/>
                </a:solidFill>
                <a:latin typeface="Inter Medium"/>
                <a:ea typeface="Inter Medium"/>
                <a:cs typeface="Inter Medium"/>
                <a:sym typeface="Inter Medium"/>
              </a:rPr>
              <a:t>138</a:t>
            </a:r>
          </a:p>
        </p:txBody>
      </p:sp>
      <p:sp>
        <p:nvSpPr>
          <p:cNvPr name="TextBox 45" id="45"/>
          <p:cNvSpPr txBox="true"/>
          <p:nvPr/>
        </p:nvSpPr>
        <p:spPr>
          <a:xfrm rot="0">
            <a:off x="8919983" y="8379596"/>
            <a:ext cx="2474842" cy="247650"/>
          </a:xfrm>
          <a:prstGeom prst="rect">
            <a:avLst/>
          </a:prstGeom>
        </p:spPr>
        <p:txBody>
          <a:bodyPr anchor="t" rtlCol="false" tIns="0" lIns="0" bIns="0" rIns="0">
            <a:spAutoFit/>
          </a:bodyPr>
          <a:lstStyle/>
          <a:p>
            <a:pPr algn="l">
              <a:lnSpc>
                <a:spcPts val="1920"/>
              </a:lnSpc>
            </a:pPr>
            <a:r>
              <a:rPr lang="en-US" sz="1600">
                <a:solidFill>
                  <a:srgbClr val="55595B"/>
                </a:solidFill>
                <a:latin typeface="Inter"/>
                <a:ea typeface="Inter"/>
                <a:cs typeface="Inter"/>
                <a:sym typeface="Inter"/>
              </a:rPr>
              <a:t>Seconde meilleure nation</a:t>
            </a:r>
          </a:p>
        </p:txBody>
      </p:sp>
      <p:grpSp>
        <p:nvGrpSpPr>
          <p:cNvPr name="Group 46" id="46"/>
          <p:cNvGrpSpPr/>
          <p:nvPr/>
        </p:nvGrpSpPr>
        <p:grpSpPr>
          <a:xfrm rot="0">
            <a:off x="8917876" y="8008879"/>
            <a:ext cx="489086" cy="270164"/>
            <a:chOff x="0" y="0"/>
            <a:chExt cx="128813" cy="71154"/>
          </a:xfrm>
        </p:grpSpPr>
        <p:sp>
          <p:nvSpPr>
            <p:cNvPr name="Freeform 47" id="47"/>
            <p:cNvSpPr/>
            <p:nvPr/>
          </p:nvSpPr>
          <p:spPr>
            <a:xfrm flipH="false" flipV="false" rot="0">
              <a:off x="0" y="0"/>
              <a:ext cx="128813" cy="71154"/>
            </a:xfrm>
            <a:custGeom>
              <a:avLst/>
              <a:gdLst/>
              <a:ahLst/>
              <a:cxnLst/>
              <a:rect r="r" b="b" t="t" l="l"/>
              <a:pathLst>
                <a:path h="71154" w="128813">
                  <a:moveTo>
                    <a:pt x="35577" y="0"/>
                  </a:moveTo>
                  <a:lnTo>
                    <a:pt x="93236" y="0"/>
                  </a:lnTo>
                  <a:cubicBezTo>
                    <a:pt x="112884" y="0"/>
                    <a:pt x="128813" y="15928"/>
                    <a:pt x="128813" y="35577"/>
                  </a:cubicBezTo>
                  <a:lnTo>
                    <a:pt x="128813" y="35577"/>
                  </a:lnTo>
                  <a:cubicBezTo>
                    <a:pt x="128813" y="55226"/>
                    <a:pt x="112884" y="71154"/>
                    <a:pt x="93236" y="71154"/>
                  </a:cubicBezTo>
                  <a:lnTo>
                    <a:pt x="35577" y="71154"/>
                  </a:lnTo>
                  <a:cubicBezTo>
                    <a:pt x="15928" y="71154"/>
                    <a:pt x="0" y="55226"/>
                    <a:pt x="0" y="35577"/>
                  </a:cubicBezTo>
                  <a:lnTo>
                    <a:pt x="0" y="35577"/>
                  </a:lnTo>
                  <a:cubicBezTo>
                    <a:pt x="0" y="15928"/>
                    <a:pt x="15928" y="0"/>
                    <a:pt x="35577" y="0"/>
                  </a:cubicBezTo>
                  <a:close/>
                </a:path>
              </a:pathLst>
            </a:custGeom>
            <a:solidFill>
              <a:srgbClr val="D5A163">
                <a:alpha val="80000"/>
              </a:srgbClr>
            </a:solidFill>
          </p:spPr>
        </p:sp>
        <p:sp>
          <p:nvSpPr>
            <p:cNvPr name="TextBox 48" id="48"/>
            <p:cNvSpPr txBox="true"/>
            <p:nvPr/>
          </p:nvSpPr>
          <p:spPr>
            <a:xfrm>
              <a:off x="0" y="-38100"/>
              <a:ext cx="128813" cy="109254"/>
            </a:xfrm>
            <a:prstGeom prst="rect">
              <a:avLst/>
            </a:prstGeom>
          </p:spPr>
          <p:txBody>
            <a:bodyPr anchor="ctr" rtlCol="false" tIns="50800" lIns="50800" bIns="50800" rIns="50800"/>
            <a:lstStyle/>
            <a:p>
              <a:pPr algn="ctr">
                <a:lnSpc>
                  <a:spcPts val="2659"/>
                </a:lnSpc>
              </a:pPr>
            </a:p>
          </p:txBody>
        </p:sp>
      </p:grpSp>
      <p:sp>
        <p:nvSpPr>
          <p:cNvPr name="TextBox 49" id="49"/>
          <p:cNvSpPr txBox="true"/>
          <p:nvPr/>
        </p:nvSpPr>
        <p:spPr>
          <a:xfrm rot="0">
            <a:off x="8972835" y="8039186"/>
            <a:ext cx="379167" cy="209550"/>
          </a:xfrm>
          <a:prstGeom prst="rect">
            <a:avLst/>
          </a:prstGeom>
        </p:spPr>
        <p:txBody>
          <a:bodyPr anchor="t" rtlCol="false" tIns="0" lIns="0" bIns="0" rIns="0">
            <a:spAutoFit/>
          </a:bodyPr>
          <a:lstStyle/>
          <a:p>
            <a:pPr algn="ctr">
              <a:lnSpc>
                <a:spcPts val="1680"/>
              </a:lnSpc>
            </a:pPr>
            <a:r>
              <a:rPr lang="en-US" sz="1400" b="true">
                <a:solidFill>
                  <a:srgbClr val="0F0F2E"/>
                </a:solidFill>
                <a:latin typeface="Inter Medium"/>
                <a:ea typeface="Inter Medium"/>
                <a:cs typeface="Inter Medium"/>
                <a:sym typeface="Inter Medium"/>
              </a:rPr>
              <a:t>61</a:t>
            </a:r>
          </a:p>
        </p:txBody>
      </p:sp>
      <p:grpSp>
        <p:nvGrpSpPr>
          <p:cNvPr name="Group 50" id="50"/>
          <p:cNvGrpSpPr/>
          <p:nvPr/>
        </p:nvGrpSpPr>
        <p:grpSpPr>
          <a:xfrm rot="0">
            <a:off x="9457836" y="8001651"/>
            <a:ext cx="489086" cy="270164"/>
            <a:chOff x="0" y="0"/>
            <a:chExt cx="128813" cy="71154"/>
          </a:xfrm>
        </p:grpSpPr>
        <p:sp>
          <p:nvSpPr>
            <p:cNvPr name="Freeform 51" id="51"/>
            <p:cNvSpPr/>
            <p:nvPr/>
          </p:nvSpPr>
          <p:spPr>
            <a:xfrm flipH="false" flipV="false" rot="0">
              <a:off x="0" y="0"/>
              <a:ext cx="128813" cy="71154"/>
            </a:xfrm>
            <a:custGeom>
              <a:avLst/>
              <a:gdLst/>
              <a:ahLst/>
              <a:cxnLst/>
              <a:rect r="r" b="b" t="t" l="l"/>
              <a:pathLst>
                <a:path h="71154" w="128813">
                  <a:moveTo>
                    <a:pt x="35577" y="0"/>
                  </a:moveTo>
                  <a:lnTo>
                    <a:pt x="93236" y="0"/>
                  </a:lnTo>
                  <a:cubicBezTo>
                    <a:pt x="112884" y="0"/>
                    <a:pt x="128813" y="15928"/>
                    <a:pt x="128813" y="35577"/>
                  </a:cubicBezTo>
                  <a:lnTo>
                    <a:pt x="128813" y="35577"/>
                  </a:lnTo>
                  <a:cubicBezTo>
                    <a:pt x="128813" y="55226"/>
                    <a:pt x="112884" y="71154"/>
                    <a:pt x="93236" y="71154"/>
                  </a:cubicBezTo>
                  <a:lnTo>
                    <a:pt x="35577" y="71154"/>
                  </a:lnTo>
                  <a:cubicBezTo>
                    <a:pt x="15928" y="71154"/>
                    <a:pt x="0" y="55226"/>
                    <a:pt x="0" y="35577"/>
                  </a:cubicBezTo>
                  <a:lnTo>
                    <a:pt x="0" y="35577"/>
                  </a:lnTo>
                  <a:cubicBezTo>
                    <a:pt x="0" y="15928"/>
                    <a:pt x="15928" y="0"/>
                    <a:pt x="35577" y="0"/>
                  </a:cubicBezTo>
                  <a:close/>
                </a:path>
              </a:pathLst>
            </a:custGeom>
            <a:solidFill>
              <a:srgbClr val="81B7E4">
                <a:alpha val="80000"/>
              </a:srgbClr>
            </a:solidFill>
          </p:spPr>
        </p:sp>
        <p:sp>
          <p:nvSpPr>
            <p:cNvPr name="TextBox 52" id="52"/>
            <p:cNvSpPr txBox="true"/>
            <p:nvPr/>
          </p:nvSpPr>
          <p:spPr>
            <a:xfrm>
              <a:off x="0" y="-38100"/>
              <a:ext cx="128813" cy="109254"/>
            </a:xfrm>
            <a:prstGeom prst="rect">
              <a:avLst/>
            </a:prstGeom>
          </p:spPr>
          <p:txBody>
            <a:bodyPr anchor="ctr" rtlCol="false" tIns="50800" lIns="50800" bIns="50800" rIns="50800"/>
            <a:lstStyle/>
            <a:p>
              <a:pPr algn="ctr">
                <a:lnSpc>
                  <a:spcPts val="2659"/>
                </a:lnSpc>
              </a:pPr>
            </a:p>
          </p:txBody>
        </p:sp>
      </p:grpSp>
      <p:sp>
        <p:nvSpPr>
          <p:cNvPr name="TextBox 53" id="53"/>
          <p:cNvSpPr txBox="true"/>
          <p:nvPr/>
        </p:nvSpPr>
        <p:spPr>
          <a:xfrm rot="0">
            <a:off x="9512796" y="8031958"/>
            <a:ext cx="379167" cy="209550"/>
          </a:xfrm>
          <a:prstGeom prst="rect">
            <a:avLst/>
          </a:prstGeom>
        </p:spPr>
        <p:txBody>
          <a:bodyPr anchor="t" rtlCol="false" tIns="0" lIns="0" bIns="0" rIns="0">
            <a:spAutoFit/>
          </a:bodyPr>
          <a:lstStyle/>
          <a:p>
            <a:pPr algn="ctr">
              <a:lnSpc>
                <a:spcPts val="1680"/>
              </a:lnSpc>
            </a:pPr>
            <a:r>
              <a:rPr lang="en-US" sz="1400" b="true">
                <a:solidFill>
                  <a:srgbClr val="0F0F2E"/>
                </a:solidFill>
                <a:latin typeface="Inter Medium"/>
                <a:ea typeface="Inter Medium"/>
                <a:cs typeface="Inter Medium"/>
                <a:sym typeface="Inter Medium"/>
              </a:rPr>
              <a:t>66</a:t>
            </a:r>
          </a:p>
        </p:txBody>
      </p:sp>
      <p:grpSp>
        <p:nvGrpSpPr>
          <p:cNvPr name="Group 54" id="54"/>
          <p:cNvGrpSpPr/>
          <p:nvPr/>
        </p:nvGrpSpPr>
        <p:grpSpPr>
          <a:xfrm rot="0">
            <a:off x="9997796" y="7994424"/>
            <a:ext cx="489086" cy="270164"/>
            <a:chOff x="0" y="0"/>
            <a:chExt cx="128813" cy="71154"/>
          </a:xfrm>
        </p:grpSpPr>
        <p:sp>
          <p:nvSpPr>
            <p:cNvPr name="Freeform 55" id="55"/>
            <p:cNvSpPr/>
            <p:nvPr/>
          </p:nvSpPr>
          <p:spPr>
            <a:xfrm flipH="false" flipV="false" rot="0">
              <a:off x="0" y="0"/>
              <a:ext cx="128813" cy="71154"/>
            </a:xfrm>
            <a:custGeom>
              <a:avLst/>
              <a:gdLst/>
              <a:ahLst/>
              <a:cxnLst/>
              <a:rect r="r" b="b" t="t" l="l"/>
              <a:pathLst>
                <a:path h="71154" w="128813">
                  <a:moveTo>
                    <a:pt x="35577" y="0"/>
                  </a:moveTo>
                  <a:lnTo>
                    <a:pt x="93236" y="0"/>
                  </a:lnTo>
                  <a:cubicBezTo>
                    <a:pt x="112884" y="0"/>
                    <a:pt x="128813" y="15928"/>
                    <a:pt x="128813" y="35577"/>
                  </a:cubicBezTo>
                  <a:lnTo>
                    <a:pt x="128813" y="35577"/>
                  </a:lnTo>
                  <a:cubicBezTo>
                    <a:pt x="128813" y="55226"/>
                    <a:pt x="112884" y="71154"/>
                    <a:pt x="93236" y="71154"/>
                  </a:cubicBezTo>
                  <a:lnTo>
                    <a:pt x="35577" y="71154"/>
                  </a:lnTo>
                  <a:cubicBezTo>
                    <a:pt x="15928" y="71154"/>
                    <a:pt x="0" y="55226"/>
                    <a:pt x="0" y="35577"/>
                  </a:cubicBezTo>
                  <a:lnTo>
                    <a:pt x="0" y="35577"/>
                  </a:lnTo>
                  <a:cubicBezTo>
                    <a:pt x="0" y="15928"/>
                    <a:pt x="15928" y="0"/>
                    <a:pt x="35577" y="0"/>
                  </a:cubicBezTo>
                  <a:close/>
                </a:path>
              </a:pathLst>
            </a:custGeom>
            <a:solidFill>
              <a:srgbClr val="A60000">
                <a:alpha val="80000"/>
              </a:srgbClr>
            </a:solidFill>
          </p:spPr>
        </p:sp>
        <p:sp>
          <p:nvSpPr>
            <p:cNvPr name="TextBox 56" id="56"/>
            <p:cNvSpPr txBox="true"/>
            <p:nvPr/>
          </p:nvSpPr>
          <p:spPr>
            <a:xfrm>
              <a:off x="0" y="-38100"/>
              <a:ext cx="128813" cy="109254"/>
            </a:xfrm>
            <a:prstGeom prst="rect">
              <a:avLst/>
            </a:prstGeom>
          </p:spPr>
          <p:txBody>
            <a:bodyPr anchor="ctr" rtlCol="false" tIns="50800" lIns="50800" bIns="50800" rIns="50800"/>
            <a:lstStyle/>
            <a:p>
              <a:pPr algn="ctr">
                <a:lnSpc>
                  <a:spcPts val="2659"/>
                </a:lnSpc>
              </a:pPr>
            </a:p>
          </p:txBody>
        </p:sp>
      </p:grpSp>
      <p:sp>
        <p:nvSpPr>
          <p:cNvPr name="TextBox 57" id="57"/>
          <p:cNvSpPr txBox="true"/>
          <p:nvPr/>
        </p:nvSpPr>
        <p:spPr>
          <a:xfrm rot="0">
            <a:off x="10052756" y="8024731"/>
            <a:ext cx="379167" cy="209550"/>
          </a:xfrm>
          <a:prstGeom prst="rect">
            <a:avLst/>
          </a:prstGeom>
        </p:spPr>
        <p:txBody>
          <a:bodyPr anchor="t" rtlCol="false" tIns="0" lIns="0" bIns="0" rIns="0">
            <a:spAutoFit/>
          </a:bodyPr>
          <a:lstStyle/>
          <a:p>
            <a:pPr algn="ctr">
              <a:lnSpc>
                <a:spcPts val="1680"/>
              </a:lnSpc>
            </a:pPr>
            <a:r>
              <a:rPr lang="en-US" sz="1400" b="true">
                <a:solidFill>
                  <a:srgbClr val="0F0F2E"/>
                </a:solidFill>
                <a:latin typeface="Inter Medium"/>
                <a:ea typeface="Inter Medium"/>
                <a:cs typeface="Inter Medium"/>
                <a:sym typeface="Inter Medium"/>
              </a:rPr>
              <a:t>70</a:t>
            </a:r>
          </a:p>
        </p:txBody>
      </p:sp>
      <p:sp>
        <p:nvSpPr>
          <p:cNvPr name="TextBox 58" id="58"/>
          <p:cNvSpPr txBox="true"/>
          <p:nvPr/>
        </p:nvSpPr>
        <p:spPr>
          <a:xfrm rot="0">
            <a:off x="14384324" y="8379596"/>
            <a:ext cx="2617823" cy="247650"/>
          </a:xfrm>
          <a:prstGeom prst="rect">
            <a:avLst/>
          </a:prstGeom>
        </p:spPr>
        <p:txBody>
          <a:bodyPr anchor="t" rtlCol="false" tIns="0" lIns="0" bIns="0" rIns="0">
            <a:spAutoFit/>
          </a:bodyPr>
          <a:lstStyle/>
          <a:p>
            <a:pPr algn="l">
              <a:lnSpc>
                <a:spcPts val="1920"/>
              </a:lnSpc>
            </a:pPr>
            <a:r>
              <a:rPr lang="en-US" sz="1600">
                <a:solidFill>
                  <a:srgbClr val="55595B"/>
                </a:solidFill>
                <a:latin typeface="Inter"/>
                <a:ea typeface="Inter"/>
                <a:cs typeface="Inter"/>
                <a:sym typeface="Inter"/>
              </a:rPr>
              <a:t>Performances marquantes</a:t>
            </a:r>
          </a:p>
        </p:txBody>
      </p:sp>
      <p:grpSp>
        <p:nvGrpSpPr>
          <p:cNvPr name="Group 59" id="59"/>
          <p:cNvGrpSpPr/>
          <p:nvPr/>
        </p:nvGrpSpPr>
        <p:grpSpPr>
          <a:xfrm rot="0">
            <a:off x="14382217" y="8008879"/>
            <a:ext cx="489086" cy="270164"/>
            <a:chOff x="0" y="0"/>
            <a:chExt cx="128813" cy="71154"/>
          </a:xfrm>
        </p:grpSpPr>
        <p:sp>
          <p:nvSpPr>
            <p:cNvPr name="Freeform 60" id="60"/>
            <p:cNvSpPr/>
            <p:nvPr/>
          </p:nvSpPr>
          <p:spPr>
            <a:xfrm flipH="false" flipV="false" rot="0">
              <a:off x="0" y="0"/>
              <a:ext cx="128813" cy="71154"/>
            </a:xfrm>
            <a:custGeom>
              <a:avLst/>
              <a:gdLst/>
              <a:ahLst/>
              <a:cxnLst/>
              <a:rect r="r" b="b" t="t" l="l"/>
              <a:pathLst>
                <a:path h="71154" w="128813">
                  <a:moveTo>
                    <a:pt x="35577" y="0"/>
                  </a:moveTo>
                  <a:lnTo>
                    <a:pt x="93236" y="0"/>
                  </a:lnTo>
                  <a:cubicBezTo>
                    <a:pt x="112884" y="0"/>
                    <a:pt x="128813" y="15928"/>
                    <a:pt x="128813" y="35577"/>
                  </a:cubicBezTo>
                  <a:lnTo>
                    <a:pt x="128813" y="35577"/>
                  </a:lnTo>
                  <a:cubicBezTo>
                    <a:pt x="128813" y="55226"/>
                    <a:pt x="112884" y="71154"/>
                    <a:pt x="93236" y="71154"/>
                  </a:cubicBezTo>
                  <a:lnTo>
                    <a:pt x="35577" y="71154"/>
                  </a:lnTo>
                  <a:cubicBezTo>
                    <a:pt x="15928" y="71154"/>
                    <a:pt x="0" y="55226"/>
                    <a:pt x="0" y="35577"/>
                  </a:cubicBezTo>
                  <a:lnTo>
                    <a:pt x="0" y="35577"/>
                  </a:lnTo>
                  <a:cubicBezTo>
                    <a:pt x="0" y="15928"/>
                    <a:pt x="15928" y="0"/>
                    <a:pt x="35577" y="0"/>
                  </a:cubicBezTo>
                  <a:close/>
                </a:path>
              </a:pathLst>
            </a:custGeom>
            <a:solidFill>
              <a:srgbClr val="D5A163">
                <a:alpha val="80000"/>
              </a:srgbClr>
            </a:solidFill>
          </p:spPr>
        </p:sp>
        <p:sp>
          <p:nvSpPr>
            <p:cNvPr name="TextBox 61" id="61"/>
            <p:cNvSpPr txBox="true"/>
            <p:nvPr/>
          </p:nvSpPr>
          <p:spPr>
            <a:xfrm>
              <a:off x="0" y="-38100"/>
              <a:ext cx="128813" cy="109254"/>
            </a:xfrm>
            <a:prstGeom prst="rect">
              <a:avLst/>
            </a:prstGeom>
          </p:spPr>
          <p:txBody>
            <a:bodyPr anchor="ctr" rtlCol="false" tIns="50800" lIns="50800" bIns="50800" rIns="50800"/>
            <a:lstStyle/>
            <a:p>
              <a:pPr algn="ctr">
                <a:lnSpc>
                  <a:spcPts val="2659"/>
                </a:lnSpc>
              </a:pPr>
            </a:p>
          </p:txBody>
        </p:sp>
      </p:grpSp>
      <p:sp>
        <p:nvSpPr>
          <p:cNvPr name="TextBox 62" id="62"/>
          <p:cNvSpPr txBox="true"/>
          <p:nvPr/>
        </p:nvSpPr>
        <p:spPr>
          <a:xfrm rot="0">
            <a:off x="14437177" y="8039186"/>
            <a:ext cx="379167" cy="209550"/>
          </a:xfrm>
          <a:prstGeom prst="rect">
            <a:avLst/>
          </a:prstGeom>
        </p:spPr>
        <p:txBody>
          <a:bodyPr anchor="t" rtlCol="false" tIns="0" lIns="0" bIns="0" rIns="0">
            <a:spAutoFit/>
          </a:bodyPr>
          <a:lstStyle/>
          <a:p>
            <a:pPr algn="ctr">
              <a:lnSpc>
                <a:spcPts val="1680"/>
              </a:lnSpc>
            </a:pPr>
            <a:r>
              <a:rPr lang="en-US" sz="1400" b="true">
                <a:solidFill>
                  <a:srgbClr val="0F0F2E"/>
                </a:solidFill>
                <a:latin typeface="Inter Medium"/>
                <a:ea typeface="Inter Medium"/>
                <a:cs typeface="Inter Medium"/>
                <a:sym typeface="Inter Medium"/>
              </a:rPr>
              <a:t>13</a:t>
            </a:r>
          </a:p>
        </p:txBody>
      </p:sp>
      <p:grpSp>
        <p:nvGrpSpPr>
          <p:cNvPr name="Group 63" id="63"/>
          <p:cNvGrpSpPr/>
          <p:nvPr/>
        </p:nvGrpSpPr>
        <p:grpSpPr>
          <a:xfrm rot="0">
            <a:off x="14922177" y="8001651"/>
            <a:ext cx="489086" cy="270164"/>
            <a:chOff x="0" y="0"/>
            <a:chExt cx="128813" cy="71154"/>
          </a:xfrm>
        </p:grpSpPr>
        <p:sp>
          <p:nvSpPr>
            <p:cNvPr name="Freeform 64" id="64"/>
            <p:cNvSpPr/>
            <p:nvPr/>
          </p:nvSpPr>
          <p:spPr>
            <a:xfrm flipH="false" flipV="false" rot="0">
              <a:off x="0" y="0"/>
              <a:ext cx="128813" cy="71154"/>
            </a:xfrm>
            <a:custGeom>
              <a:avLst/>
              <a:gdLst/>
              <a:ahLst/>
              <a:cxnLst/>
              <a:rect r="r" b="b" t="t" l="l"/>
              <a:pathLst>
                <a:path h="71154" w="128813">
                  <a:moveTo>
                    <a:pt x="35577" y="0"/>
                  </a:moveTo>
                  <a:lnTo>
                    <a:pt x="93236" y="0"/>
                  </a:lnTo>
                  <a:cubicBezTo>
                    <a:pt x="112884" y="0"/>
                    <a:pt x="128813" y="15928"/>
                    <a:pt x="128813" y="35577"/>
                  </a:cubicBezTo>
                  <a:lnTo>
                    <a:pt x="128813" y="35577"/>
                  </a:lnTo>
                  <a:cubicBezTo>
                    <a:pt x="128813" y="55226"/>
                    <a:pt x="112884" y="71154"/>
                    <a:pt x="93236" y="71154"/>
                  </a:cubicBezTo>
                  <a:lnTo>
                    <a:pt x="35577" y="71154"/>
                  </a:lnTo>
                  <a:cubicBezTo>
                    <a:pt x="15928" y="71154"/>
                    <a:pt x="0" y="55226"/>
                    <a:pt x="0" y="35577"/>
                  </a:cubicBezTo>
                  <a:lnTo>
                    <a:pt x="0" y="35577"/>
                  </a:lnTo>
                  <a:cubicBezTo>
                    <a:pt x="0" y="15928"/>
                    <a:pt x="15928" y="0"/>
                    <a:pt x="35577" y="0"/>
                  </a:cubicBezTo>
                  <a:close/>
                </a:path>
              </a:pathLst>
            </a:custGeom>
            <a:solidFill>
              <a:srgbClr val="81B7E4">
                <a:alpha val="80000"/>
              </a:srgbClr>
            </a:solidFill>
          </p:spPr>
        </p:sp>
        <p:sp>
          <p:nvSpPr>
            <p:cNvPr name="TextBox 65" id="65"/>
            <p:cNvSpPr txBox="true"/>
            <p:nvPr/>
          </p:nvSpPr>
          <p:spPr>
            <a:xfrm>
              <a:off x="0" y="-38100"/>
              <a:ext cx="128813" cy="109254"/>
            </a:xfrm>
            <a:prstGeom prst="rect">
              <a:avLst/>
            </a:prstGeom>
          </p:spPr>
          <p:txBody>
            <a:bodyPr anchor="ctr" rtlCol="false" tIns="50800" lIns="50800" bIns="50800" rIns="50800"/>
            <a:lstStyle/>
            <a:p>
              <a:pPr algn="ctr">
                <a:lnSpc>
                  <a:spcPts val="2659"/>
                </a:lnSpc>
              </a:pPr>
            </a:p>
          </p:txBody>
        </p:sp>
      </p:grpSp>
      <p:sp>
        <p:nvSpPr>
          <p:cNvPr name="TextBox 66" id="66"/>
          <p:cNvSpPr txBox="true"/>
          <p:nvPr/>
        </p:nvSpPr>
        <p:spPr>
          <a:xfrm rot="0">
            <a:off x="14977137" y="8031958"/>
            <a:ext cx="379167" cy="209550"/>
          </a:xfrm>
          <a:prstGeom prst="rect">
            <a:avLst/>
          </a:prstGeom>
        </p:spPr>
        <p:txBody>
          <a:bodyPr anchor="t" rtlCol="false" tIns="0" lIns="0" bIns="0" rIns="0">
            <a:spAutoFit/>
          </a:bodyPr>
          <a:lstStyle/>
          <a:p>
            <a:pPr algn="ctr">
              <a:lnSpc>
                <a:spcPts val="1680"/>
              </a:lnSpc>
            </a:pPr>
            <a:r>
              <a:rPr lang="en-US" sz="1400" b="true">
                <a:solidFill>
                  <a:srgbClr val="0F0F2E"/>
                </a:solidFill>
                <a:latin typeface="Inter Medium"/>
                <a:ea typeface="Inter Medium"/>
                <a:cs typeface="Inter Medium"/>
                <a:sym typeface="Inter Medium"/>
              </a:rPr>
              <a:t>30</a:t>
            </a:r>
          </a:p>
        </p:txBody>
      </p:sp>
      <p:grpSp>
        <p:nvGrpSpPr>
          <p:cNvPr name="Group 67" id="67"/>
          <p:cNvGrpSpPr/>
          <p:nvPr/>
        </p:nvGrpSpPr>
        <p:grpSpPr>
          <a:xfrm rot="0">
            <a:off x="15462137" y="7994424"/>
            <a:ext cx="489086" cy="270164"/>
            <a:chOff x="0" y="0"/>
            <a:chExt cx="128813" cy="71154"/>
          </a:xfrm>
        </p:grpSpPr>
        <p:sp>
          <p:nvSpPr>
            <p:cNvPr name="Freeform 68" id="68"/>
            <p:cNvSpPr/>
            <p:nvPr/>
          </p:nvSpPr>
          <p:spPr>
            <a:xfrm flipH="false" flipV="false" rot="0">
              <a:off x="0" y="0"/>
              <a:ext cx="128813" cy="71154"/>
            </a:xfrm>
            <a:custGeom>
              <a:avLst/>
              <a:gdLst/>
              <a:ahLst/>
              <a:cxnLst/>
              <a:rect r="r" b="b" t="t" l="l"/>
              <a:pathLst>
                <a:path h="71154" w="128813">
                  <a:moveTo>
                    <a:pt x="35577" y="0"/>
                  </a:moveTo>
                  <a:lnTo>
                    <a:pt x="93236" y="0"/>
                  </a:lnTo>
                  <a:cubicBezTo>
                    <a:pt x="112884" y="0"/>
                    <a:pt x="128813" y="15928"/>
                    <a:pt x="128813" y="35577"/>
                  </a:cubicBezTo>
                  <a:lnTo>
                    <a:pt x="128813" y="35577"/>
                  </a:lnTo>
                  <a:cubicBezTo>
                    <a:pt x="128813" y="55226"/>
                    <a:pt x="112884" y="71154"/>
                    <a:pt x="93236" y="71154"/>
                  </a:cubicBezTo>
                  <a:lnTo>
                    <a:pt x="35577" y="71154"/>
                  </a:lnTo>
                  <a:cubicBezTo>
                    <a:pt x="15928" y="71154"/>
                    <a:pt x="0" y="55226"/>
                    <a:pt x="0" y="35577"/>
                  </a:cubicBezTo>
                  <a:lnTo>
                    <a:pt x="0" y="35577"/>
                  </a:lnTo>
                  <a:cubicBezTo>
                    <a:pt x="0" y="15928"/>
                    <a:pt x="15928" y="0"/>
                    <a:pt x="35577" y="0"/>
                  </a:cubicBezTo>
                  <a:close/>
                </a:path>
              </a:pathLst>
            </a:custGeom>
            <a:solidFill>
              <a:srgbClr val="A60000">
                <a:alpha val="80000"/>
              </a:srgbClr>
            </a:solidFill>
          </p:spPr>
        </p:sp>
        <p:sp>
          <p:nvSpPr>
            <p:cNvPr name="TextBox 69" id="69"/>
            <p:cNvSpPr txBox="true"/>
            <p:nvPr/>
          </p:nvSpPr>
          <p:spPr>
            <a:xfrm>
              <a:off x="0" y="-38100"/>
              <a:ext cx="128813" cy="109254"/>
            </a:xfrm>
            <a:prstGeom prst="rect">
              <a:avLst/>
            </a:prstGeom>
          </p:spPr>
          <p:txBody>
            <a:bodyPr anchor="ctr" rtlCol="false" tIns="50800" lIns="50800" bIns="50800" rIns="50800"/>
            <a:lstStyle/>
            <a:p>
              <a:pPr algn="ctr">
                <a:lnSpc>
                  <a:spcPts val="2659"/>
                </a:lnSpc>
              </a:pPr>
            </a:p>
          </p:txBody>
        </p:sp>
      </p:grpSp>
      <p:sp>
        <p:nvSpPr>
          <p:cNvPr name="TextBox 70" id="70"/>
          <p:cNvSpPr txBox="true"/>
          <p:nvPr/>
        </p:nvSpPr>
        <p:spPr>
          <a:xfrm rot="0">
            <a:off x="15517097" y="8024731"/>
            <a:ext cx="379167" cy="209550"/>
          </a:xfrm>
          <a:prstGeom prst="rect">
            <a:avLst/>
          </a:prstGeom>
        </p:spPr>
        <p:txBody>
          <a:bodyPr anchor="t" rtlCol="false" tIns="0" lIns="0" bIns="0" rIns="0">
            <a:spAutoFit/>
          </a:bodyPr>
          <a:lstStyle/>
          <a:p>
            <a:pPr algn="ctr">
              <a:lnSpc>
                <a:spcPts val="1680"/>
              </a:lnSpc>
            </a:pPr>
            <a:r>
              <a:rPr lang="en-US" sz="1400" b="true">
                <a:solidFill>
                  <a:srgbClr val="0F0F2E"/>
                </a:solidFill>
                <a:latin typeface="Inter Medium"/>
                <a:ea typeface="Inter Medium"/>
                <a:cs typeface="Inter Medium"/>
                <a:sym typeface="Inter Medium"/>
              </a:rPr>
              <a:t>40</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028700" y="8479526"/>
            <a:ext cx="10714382" cy="2580555"/>
          </a:xfrm>
          <a:custGeom>
            <a:avLst/>
            <a:gdLst/>
            <a:ahLst/>
            <a:cxnLst/>
            <a:rect r="r" b="b" t="t" l="l"/>
            <a:pathLst>
              <a:path h="2580555" w="10714382">
                <a:moveTo>
                  <a:pt x="0" y="0"/>
                </a:moveTo>
                <a:lnTo>
                  <a:pt x="10714382" y="0"/>
                </a:lnTo>
                <a:lnTo>
                  <a:pt x="10714382" y="2580555"/>
                </a:lnTo>
                <a:lnTo>
                  <a:pt x="0" y="2580555"/>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228524" r="0" b="0"/>
            </a:stretch>
          </a:blipFill>
          <a:ln cap="sq">
            <a:noFill/>
            <a:prstDash val="solid"/>
            <a:miter/>
          </a:ln>
        </p:spPr>
      </p:sp>
      <p:grpSp>
        <p:nvGrpSpPr>
          <p:cNvPr name="Group 4" id="4"/>
          <p:cNvGrpSpPr/>
          <p:nvPr/>
        </p:nvGrpSpPr>
        <p:grpSpPr>
          <a:xfrm rot="0">
            <a:off x="1028700" y="1028700"/>
            <a:ext cx="10714382" cy="8229600"/>
            <a:chOff x="0" y="0"/>
            <a:chExt cx="2883841" cy="2215047"/>
          </a:xfrm>
        </p:grpSpPr>
        <p:sp>
          <p:nvSpPr>
            <p:cNvPr name="Freeform 5" id="5"/>
            <p:cNvSpPr/>
            <p:nvPr/>
          </p:nvSpPr>
          <p:spPr>
            <a:xfrm flipH="false" flipV="false" rot="0">
              <a:off x="0" y="0"/>
              <a:ext cx="2883841" cy="2215047"/>
            </a:xfrm>
            <a:custGeom>
              <a:avLst/>
              <a:gdLst/>
              <a:ahLst/>
              <a:cxnLst/>
              <a:rect r="r" b="b" t="t" l="l"/>
              <a:pathLst>
                <a:path h="2215047" w="2883841">
                  <a:moveTo>
                    <a:pt x="14451" y="0"/>
                  </a:moveTo>
                  <a:lnTo>
                    <a:pt x="2869390" y="0"/>
                  </a:lnTo>
                  <a:cubicBezTo>
                    <a:pt x="2873223" y="0"/>
                    <a:pt x="2876898" y="1523"/>
                    <a:pt x="2879609" y="4233"/>
                  </a:cubicBezTo>
                  <a:cubicBezTo>
                    <a:pt x="2882319" y="6943"/>
                    <a:pt x="2883841" y="10619"/>
                    <a:pt x="2883841" y="14451"/>
                  </a:cubicBezTo>
                  <a:lnTo>
                    <a:pt x="2883841" y="2200596"/>
                  </a:lnTo>
                  <a:cubicBezTo>
                    <a:pt x="2883841" y="2208577"/>
                    <a:pt x="2877371" y="2215047"/>
                    <a:pt x="2869390" y="2215047"/>
                  </a:cubicBezTo>
                  <a:lnTo>
                    <a:pt x="14451" y="2215047"/>
                  </a:lnTo>
                  <a:cubicBezTo>
                    <a:pt x="6470" y="2215047"/>
                    <a:pt x="0" y="2208577"/>
                    <a:pt x="0" y="2200596"/>
                  </a:cubicBezTo>
                  <a:lnTo>
                    <a:pt x="0" y="14451"/>
                  </a:lnTo>
                  <a:cubicBezTo>
                    <a:pt x="0" y="6470"/>
                    <a:pt x="6470" y="0"/>
                    <a:pt x="14451" y="0"/>
                  </a:cubicBezTo>
                  <a:close/>
                </a:path>
              </a:pathLst>
            </a:custGeom>
            <a:solidFill>
              <a:srgbClr val="0048A8"/>
            </a:solidFill>
          </p:spPr>
        </p:sp>
        <p:sp>
          <p:nvSpPr>
            <p:cNvPr name="TextBox 6" id="6"/>
            <p:cNvSpPr txBox="true"/>
            <p:nvPr/>
          </p:nvSpPr>
          <p:spPr>
            <a:xfrm>
              <a:off x="0" y="-38100"/>
              <a:ext cx="2883841" cy="2253147"/>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2094650" y="2320374"/>
            <a:ext cx="8225444" cy="6498103"/>
          </a:xfrm>
          <a:custGeom>
            <a:avLst/>
            <a:gdLst/>
            <a:ahLst/>
            <a:cxnLst/>
            <a:rect r="r" b="b" t="t" l="l"/>
            <a:pathLst>
              <a:path h="6498103" w="8225444">
                <a:moveTo>
                  <a:pt x="0" y="0"/>
                </a:moveTo>
                <a:lnTo>
                  <a:pt x="8225443" y="0"/>
                </a:lnTo>
                <a:lnTo>
                  <a:pt x="8225443" y="6498102"/>
                </a:lnTo>
                <a:lnTo>
                  <a:pt x="0" y="6498102"/>
                </a:lnTo>
                <a:lnTo>
                  <a:pt x="0" y="0"/>
                </a:lnTo>
                <a:close/>
              </a:path>
            </a:pathLst>
          </a:custGeom>
          <a:blipFill>
            <a:blip r:embed="rId5"/>
            <a:stretch>
              <a:fillRect l="0" t="-4987" r="-1033" b="-4987"/>
            </a:stretch>
          </a:blipFill>
        </p:spPr>
      </p:sp>
      <p:sp>
        <p:nvSpPr>
          <p:cNvPr name="TextBox 8" id="8"/>
          <p:cNvSpPr txBox="true"/>
          <p:nvPr/>
        </p:nvSpPr>
        <p:spPr>
          <a:xfrm rot="0">
            <a:off x="1622074" y="1567287"/>
            <a:ext cx="9170595" cy="447675"/>
          </a:xfrm>
          <a:prstGeom prst="rect">
            <a:avLst/>
          </a:prstGeom>
        </p:spPr>
        <p:txBody>
          <a:bodyPr anchor="t" rtlCol="false" tIns="0" lIns="0" bIns="0" rIns="0">
            <a:spAutoFit/>
          </a:bodyPr>
          <a:lstStyle/>
          <a:p>
            <a:pPr algn="l">
              <a:lnSpc>
                <a:spcPts val="3540"/>
              </a:lnSpc>
            </a:pPr>
            <a:r>
              <a:rPr lang="en-US" sz="2950" b="true">
                <a:solidFill>
                  <a:srgbClr val="FFFFFF"/>
                </a:solidFill>
                <a:latin typeface="Code Pro Bold"/>
                <a:ea typeface="Code Pro Bold"/>
                <a:cs typeface="Code Pro Bold"/>
                <a:sym typeface="Code Pro Bold"/>
              </a:rPr>
              <a:t>Evolution des medailles par pays au fil du temps</a:t>
            </a:r>
          </a:p>
        </p:txBody>
      </p:sp>
      <p:sp>
        <p:nvSpPr>
          <p:cNvPr name="TextBox 9" id="9"/>
          <p:cNvSpPr txBox="true"/>
          <p:nvPr/>
        </p:nvSpPr>
        <p:spPr>
          <a:xfrm rot="0">
            <a:off x="12390212" y="1067225"/>
            <a:ext cx="4869088" cy="1447800"/>
          </a:xfrm>
          <a:prstGeom prst="rect">
            <a:avLst/>
          </a:prstGeom>
        </p:spPr>
        <p:txBody>
          <a:bodyPr anchor="t" rtlCol="false" tIns="0" lIns="0" bIns="0" rIns="0">
            <a:spAutoFit/>
          </a:bodyPr>
          <a:lstStyle/>
          <a:p>
            <a:pPr algn="l">
              <a:lnSpc>
                <a:spcPts val="5759"/>
              </a:lnSpc>
            </a:pPr>
            <a:r>
              <a:rPr lang="en-US" sz="4800" b="true">
                <a:solidFill>
                  <a:srgbClr val="0048A8"/>
                </a:solidFill>
                <a:latin typeface="Code Pro Bold"/>
                <a:ea typeface="Code Pro Bold"/>
                <a:cs typeface="Code Pro Bold"/>
                <a:sym typeface="Code Pro Bold"/>
              </a:rPr>
              <a:t>Analyse et Conclusion</a:t>
            </a:r>
          </a:p>
        </p:txBody>
      </p:sp>
      <p:sp>
        <p:nvSpPr>
          <p:cNvPr name="TextBox 10" id="10"/>
          <p:cNvSpPr txBox="true"/>
          <p:nvPr/>
        </p:nvSpPr>
        <p:spPr>
          <a:xfrm rot="0">
            <a:off x="12390212" y="2622550"/>
            <a:ext cx="4869088" cy="6635750"/>
          </a:xfrm>
          <a:prstGeom prst="rect">
            <a:avLst/>
          </a:prstGeom>
        </p:spPr>
        <p:txBody>
          <a:bodyPr anchor="t" rtlCol="false" tIns="0" lIns="0" bIns="0" rIns="0">
            <a:spAutoFit/>
          </a:bodyPr>
          <a:lstStyle/>
          <a:p>
            <a:pPr algn="l">
              <a:lnSpc>
                <a:spcPts val="3100"/>
              </a:lnSpc>
            </a:pPr>
            <a:r>
              <a:rPr lang="en-US" sz="2000">
                <a:solidFill>
                  <a:srgbClr val="0F0F2E"/>
                </a:solidFill>
                <a:latin typeface="Neue Machina"/>
                <a:ea typeface="Neue Machina"/>
                <a:cs typeface="Neue Machina"/>
                <a:sym typeface="Neue Machina"/>
              </a:rPr>
              <a:t>Ce graphique présente l'évolution des médailles remportées par les six pays les plus performants (AUS, GBR, GDR, GER, JPN, USA) de 1912 à 2020. Il met en évidence des variations significatives dans leurs performances, reflétant l'influence des politiques sportives, des investissements et des contextes historiques. Les États-Unis se démarquent par un nombre élevé de médailles, tandis que d'autres nations montrent des fluctuations notables. Cette analyse illustre la compétitivité croissante et les dynamiques changeantes du sport international.</a:t>
            </a:r>
          </a:p>
        </p:txBody>
      </p:sp>
      <p:sp>
        <p:nvSpPr>
          <p:cNvPr name="Freeform 11" id="11"/>
          <p:cNvSpPr/>
          <p:nvPr/>
        </p:nvSpPr>
        <p:spPr>
          <a:xfrm flipH="false" flipV="false" rot="2544675">
            <a:off x="15817897" y="8931815"/>
            <a:ext cx="2882807" cy="2241382"/>
          </a:xfrm>
          <a:custGeom>
            <a:avLst/>
            <a:gdLst/>
            <a:ahLst/>
            <a:cxnLst/>
            <a:rect r="r" b="b" t="t" l="l"/>
            <a:pathLst>
              <a:path h="2241382" w="2882807">
                <a:moveTo>
                  <a:pt x="0" y="0"/>
                </a:moveTo>
                <a:lnTo>
                  <a:pt x="2882806" y="0"/>
                </a:lnTo>
                <a:lnTo>
                  <a:pt x="2882806" y="2241383"/>
                </a:lnTo>
                <a:lnTo>
                  <a:pt x="0" y="224138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0">
            <a:off x="16898872" y="679798"/>
            <a:ext cx="962126" cy="918830"/>
          </a:xfrm>
          <a:custGeom>
            <a:avLst/>
            <a:gdLst/>
            <a:ahLst/>
            <a:cxnLst/>
            <a:rect r="r" b="b" t="t" l="l"/>
            <a:pathLst>
              <a:path h="918830" w="962126">
                <a:moveTo>
                  <a:pt x="0" y="0"/>
                </a:moveTo>
                <a:lnTo>
                  <a:pt x="962126" y="0"/>
                </a:lnTo>
                <a:lnTo>
                  <a:pt x="962126" y="918831"/>
                </a:lnTo>
                <a:lnTo>
                  <a:pt x="0" y="91883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3" id="13"/>
          <p:cNvSpPr/>
          <p:nvPr/>
        </p:nvSpPr>
        <p:spPr>
          <a:xfrm flipH="false" flipV="true" rot="0">
            <a:off x="-242040" y="811182"/>
            <a:ext cx="3247203" cy="787447"/>
          </a:xfrm>
          <a:custGeom>
            <a:avLst/>
            <a:gdLst/>
            <a:ahLst/>
            <a:cxnLst/>
            <a:rect r="r" b="b" t="t" l="l"/>
            <a:pathLst>
              <a:path h="787447" w="3247203">
                <a:moveTo>
                  <a:pt x="0" y="787447"/>
                </a:moveTo>
                <a:lnTo>
                  <a:pt x="3247204" y="787447"/>
                </a:lnTo>
                <a:lnTo>
                  <a:pt x="3247204" y="0"/>
                </a:lnTo>
                <a:lnTo>
                  <a:pt x="0" y="0"/>
                </a:lnTo>
                <a:lnTo>
                  <a:pt x="0" y="787447"/>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4" id="14"/>
          <p:cNvSpPr/>
          <p:nvPr/>
        </p:nvSpPr>
        <p:spPr>
          <a:xfrm flipH="false" flipV="false" rot="2282453">
            <a:off x="721516" y="8937680"/>
            <a:ext cx="859128" cy="756032"/>
          </a:xfrm>
          <a:custGeom>
            <a:avLst/>
            <a:gdLst/>
            <a:ahLst/>
            <a:cxnLst/>
            <a:rect r="r" b="b" t="t" l="l"/>
            <a:pathLst>
              <a:path h="756032" w="859128">
                <a:moveTo>
                  <a:pt x="0" y="0"/>
                </a:moveTo>
                <a:lnTo>
                  <a:pt x="859127" y="0"/>
                </a:lnTo>
                <a:lnTo>
                  <a:pt x="859127" y="756033"/>
                </a:lnTo>
                <a:lnTo>
                  <a:pt x="0" y="756033"/>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DAGgVpOfoXc</dc:identifier>
  <dcterms:modified xsi:type="dcterms:W3CDTF">2011-08-01T06:04:30Z</dcterms:modified>
  <cp:revision>1</cp:revision>
  <dc:title>Blue With Professional About Big Data Presentation</dc:title>
</cp:coreProperties>
</file>

<file path=docProps/thumbnail.jpeg>
</file>